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81"/>
  </p:notesMasterIdLst>
  <p:handoutMasterIdLst>
    <p:handoutMasterId r:id="rId82"/>
  </p:handoutMasterIdLst>
  <p:sldIdLst>
    <p:sldId id="279" r:id="rId2"/>
    <p:sldId id="292" r:id="rId3"/>
    <p:sldId id="290" r:id="rId4"/>
    <p:sldId id="289" r:id="rId5"/>
    <p:sldId id="284" r:id="rId6"/>
    <p:sldId id="362" r:id="rId7"/>
    <p:sldId id="358" r:id="rId8"/>
    <p:sldId id="363" r:id="rId9"/>
    <p:sldId id="361" r:id="rId10"/>
    <p:sldId id="360" r:id="rId11"/>
    <p:sldId id="359" r:id="rId12"/>
    <p:sldId id="364" r:id="rId13"/>
    <p:sldId id="349" r:id="rId14"/>
    <p:sldId id="350" r:id="rId15"/>
    <p:sldId id="351" r:id="rId16"/>
    <p:sldId id="352" r:id="rId17"/>
    <p:sldId id="353" r:id="rId18"/>
    <p:sldId id="354" r:id="rId19"/>
    <p:sldId id="355" r:id="rId20"/>
    <p:sldId id="356" r:id="rId21"/>
    <p:sldId id="357" r:id="rId22"/>
    <p:sldId id="302" r:id="rId23"/>
    <p:sldId id="303" r:id="rId24"/>
    <p:sldId id="304" r:id="rId25"/>
    <p:sldId id="305" r:id="rId26"/>
    <p:sldId id="306" r:id="rId27"/>
    <p:sldId id="307" r:id="rId28"/>
    <p:sldId id="308" r:id="rId29"/>
    <p:sldId id="309" r:id="rId30"/>
    <p:sldId id="310" r:id="rId31"/>
    <p:sldId id="311" r:id="rId32"/>
    <p:sldId id="312" r:id="rId33"/>
    <p:sldId id="296" r:id="rId34"/>
    <p:sldId id="297" r:id="rId35"/>
    <p:sldId id="299" r:id="rId36"/>
    <p:sldId id="313" r:id="rId37"/>
    <p:sldId id="314" r:id="rId38"/>
    <p:sldId id="300" r:id="rId39"/>
    <p:sldId id="301" r:id="rId40"/>
    <p:sldId id="281" r:id="rId41"/>
    <p:sldId id="271"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5" r:id="rId73"/>
    <p:sldId id="346" r:id="rId74"/>
    <p:sldId id="347" r:id="rId75"/>
    <p:sldId id="258" r:id="rId76"/>
    <p:sldId id="259" r:id="rId77"/>
    <p:sldId id="288" r:id="rId78"/>
    <p:sldId id="286" r:id="rId79"/>
    <p:sldId id="270" r:id="rId80"/>
  </p:sldIdLst>
  <p:sldSz cx="12188825" cy="6858000"/>
  <p:notesSz cx="6858000" cy="9144000"/>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0378E4-3771-A545-9DD9-5D665B83A3F5}">
          <p14:sldIdLst>
            <p14:sldId id="279"/>
            <p14:sldId id="292"/>
            <p14:sldId id="290"/>
            <p14:sldId id="289"/>
            <p14:sldId id="284"/>
          </p14:sldIdLst>
        </p14:section>
        <p14:section name="Welcome &amp; Overview" id="{FA50427B-B48D-9540-9A49-902B78181806}">
          <p14:sldIdLst>
            <p14:sldId id="362"/>
            <p14:sldId id="358"/>
          </p14:sldIdLst>
        </p14:section>
        <p14:section name="CIF Introduction" id="{6AA0A143-9005-8948-8B64-E6FE97A74D0A}">
          <p14:sldIdLst>
            <p14:sldId id="363"/>
            <p14:sldId id="361"/>
            <p14:sldId id="360"/>
            <p14:sldId id="359"/>
            <p14:sldId id="364"/>
          </p14:sldIdLst>
        </p14:section>
        <p14:section name="MAC" id="{EEFCF10C-86D7-054A-8CB0-CC67193A5082}">
          <p14:sldIdLst>
            <p14:sldId id="349"/>
            <p14:sldId id="350"/>
            <p14:sldId id="351"/>
            <p14:sldId id="352"/>
            <p14:sldId id="353"/>
            <p14:sldId id="354"/>
            <p14:sldId id="355"/>
            <p14:sldId id="356"/>
            <p14:sldId id="357"/>
          </p14:sldIdLst>
        </p14:section>
        <p14:section name="1-CIF" id="{C6D8C175-D87F-A840-B9A9-41FAD5021329}">
          <p14:sldIdLst>
            <p14:sldId id="302"/>
            <p14:sldId id="303"/>
            <p14:sldId id="304"/>
            <p14:sldId id="305"/>
            <p14:sldId id="306"/>
            <p14:sldId id="307"/>
            <p14:sldId id="308"/>
            <p14:sldId id="309"/>
            <p14:sldId id="310"/>
            <p14:sldId id="311"/>
            <p14:sldId id="312"/>
          </p14:sldIdLst>
        </p14:section>
        <p14:section name="Screens" id="{BFF68CCB-16A8-6444-A720-577FC3DD5F2F}">
          <p14:sldIdLst>
            <p14:sldId id="296"/>
            <p14:sldId id="297"/>
          </p14:sldIdLst>
        </p14:section>
        <p14:section name="Apps" id="{65D2AC08-6679-1F49-8361-4E9A4CD34829}">
          <p14:sldIdLst>
            <p14:sldId id="299"/>
            <p14:sldId id="313"/>
            <p14:sldId id="314"/>
            <p14:sldId id="300"/>
            <p14:sldId id="301"/>
            <p14:sldId id="281"/>
            <p14:sldId id="271"/>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258"/>
          </p14:sldIdLst>
        </p14:section>
        <p14:section name="Screens" id="{CE3C1F4D-B25E-5643-BD3F-EBC3F0A20915}">
          <p14:sldIdLst>
            <p14:sldId id="259"/>
            <p14:sldId id="288"/>
            <p14:sldId id="286"/>
            <p14:sldId id="270"/>
          </p14:sldIdLst>
        </p14:section>
      </p14:sectionLst>
    </p:ext>
    <p:ext uri="{EFAFB233-063F-42B5-8137-9DF3F51BA10A}">
      <p15:sldGuideLst xmlns:p15="http://schemas.microsoft.com/office/powerpoint/2012/main" xmlns="">
        <p15:guide id="1" orient="horz" pos="4063">
          <p15:clr>
            <a:srgbClr val="A4A3A4"/>
          </p15:clr>
        </p15:guide>
        <p15:guide id="2" orient="horz" pos="490">
          <p15:clr>
            <a:srgbClr val="A4A3A4"/>
          </p15:clr>
        </p15:guide>
        <p15:guide id="3"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C5CD"/>
    <a:srgbClr val="000000"/>
    <a:srgbClr val="00B0F0"/>
    <a:srgbClr val="2639BA"/>
    <a:srgbClr val="054E7F"/>
    <a:srgbClr val="00425C"/>
    <a:srgbClr val="FBB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62811" autoAdjust="0"/>
  </p:normalViewPr>
  <p:slideViewPr>
    <p:cSldViewPr snapToGrid="0" snapToObjects="1">
      <p:cViewPr>
        <p:scale>
          <a:sx n="72" d="100"/>
          <a:sy n="72" d="100"/>
        </p:scale>
        <p:origin x="-2192" y="-96"/>
      </p:cViewPr>
      <p:guideLst>
        <p:guide orient="horz" pos="4063"/>
        <p:guide orient="horz" pos="490"/>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52" d="100"/>
          <a:sy n="152" d="100"/>
        </p:scale>
        <p:origin x="510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interSettings" Target="printerSettings/printerSettings1.bin"/><Relationship Id="rId84" Type="http://schemas.openxmlformats.org/officeDocument/2006/relationships/tags" Target="tags/tag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4009CB-6D5C-CE4A-BAC1-FE138E0A8510}" type="doc">
      <dgm:prSet loTypeId="urn:microsoft.com/office/officeart/2005/8/layout/venn3" loCatId="" qsTypeId="urn:microsoft.com/office/officeart/2005/8/quickstyle/simple1" qsCatId="simple" csTypeId="urn:microsoft.com/office/officeart/2005/8/colors/accent2_3" csCatId="accent2" phldr="1"/>
      <dgm:spPr/>
      <dgm:t>
        <a:bodyPr/>
        <a:lstStyle/>
        <a:p>
          <a:endParaRPr lang="en-US"/>
        </a:p>
      </dgm:t>
    </dgm:pt>
    <dgm:pt modelId="{BE78A4F1-D9C2-CE40-9AB4-D6C2110B785D}">
      <dgm:prSet phldrT="[Text]" custT="1"/>
      <dgm:spPr/>
      <dgm:t>
        <a:bodyPr/>
        <a:lstStyle/>
        <a:p>
          <a:r>
            <a:rPr lang="en-US" sz="2800" dirty="0" smtClean="0"/>
            <a:t>Time</a:t>
          </a:r>
          <a:r>
            <a:rPr lang="en-US" sz="2800" baseline="0" dirty="0" smtClean="0"/>
            <a:t> to market</a:t>
          </a:r>
          <a:endParaRPr lang="en-US" sz="2800" dirty="0"/>
        </a:p>
      </dgm:t>
    </dgm:pt>
    <dgm:pt modelId="{A071C377-4541-CF4B-9CDC-930EE90E06A4}" type="parTrans" cxnId="{E377624C-652B-C244-8347-070A01282722}">
      <dgm:prSet/>
      <dgm:spPr/>
      <dgm:t>
        <a:bodyPr/>
        <a:lstStyle/>
        <a:p>
          <a:endParaRPr lang="en-US"/>
        </a:p>
      </dgm:t>
    </dgm:pt>
    <dgm:pt modelId="{6BFB0CC5-A6B9-5749-B028-E091FB828A6E}" type="sibTrans" cxnId="{E377624C-652B-C244-8347-070A01282722}">
      <dgm:prSet/>
      <dgm:spPr/>
      <dgm:t>
        <a:bodyPr/>
        <a:lstStyle/>
        <a:p>
          <a:endParaRPr lang="en-US"/>
        </a:p>
      </dgm:t>
    </dgm:pt>
    <dgm:pt modelId="{812F3D6D-EE22-CE46-A9D3-BC5C18F8089C}">
      <dgm:prSet phldrT="[Text]" custT="1"/>
      <dgm:spPr/>
      <dgm:t>
        <a:bodyPr/>
        <a:lstStyle/>
        <a:p>
          <a:r>
            <a:rPr lang="en-US" sz="2800" smtClean="0"/>
            <a:t>Real-time personalized</a:t>
          </a:r>
          <a:r>
            <a:rPr lang="en-US" sz="2800" baseline="0" smtClean="0"/>
            <a:t> </a:t>
          </a:r>
          <a:r>
            <a:rPr lang="en-US" sz="2800" smtClean="0"/>
            <a:t>relevant </a:t>
          </a:r>
          <a:r>
            <a:rPr lang="en-US" sz="2800" dirty="0" smtClean="0"/>
            <a:t>message</a:t>
          </a:r>
          <a:endParaRPr lang="en-US" sz="2800" dirty="0"/>
        </a:p>
      </dgm:t>
    </dgm:pt>
    <dgm:pt modelId="{C1D4C81D-1894-484E-AE45-2545245A4978}" type="parTrans" cxnId="{59021652-AF4D-9A48-90BE-8C5F14D680B6}">
      <dgm:prSet/>
      <dgm:spPr/>
      <dgm:t>
        <a:bodyPr/>
        <a:lstStyle/>
        <a:p>
          <a:endParaRPr lang="en-US"/>
        </a:p>
      </dgm:t>
    </dgm:pt>
    <dgm:pt modelId="{B978D3C3-6CDE-E84B-BF9E-109ABF2C3616}" type="sibTrans" cxnId="{59021652-AF4D-9A48-90BE-8C5F14D680B6}">
      <dgm:prSet/>
      <dgm:spPr/>
      <dgm:t>
        <a:bodyPr/>
        <a:lstStyle/>
        <a:p>
          <a:endParaRPr lang="en-US"/>
        </a:p>
      </dgm:t>
    </dgm:pt>
    <dgm:pt modelId="{4CC05A41-A004-104F-BCFF-D07C9C1567BC}">
      <dgm:prSet phldrT="[Text]" custT="1"/>
      <dgm:spPr/>
      <dgm:t>
        <a:bodyPr/>
        <a:lstStyle/>
        <a:p>
          <a:r>
            <a:rPr lang="en-US" sz="2800" dirty="0" smtClean="0"/>
            <a:t>Seamless Experience</a:t>
          </a:r>
          <a:endParaRPr lang="en-US" sz="2800" dirty="0"/>
        </a:p>
      </dgm:t>
    </dgm:pt>
    <dgm:pt modelId="{6508F17D-CB0A-B248-998B-48696B0761A4}" type="parTrans" cxnId="{3F3BFC9E-2398-BB4D-9D3D-DECAFF2DFE21}">
      <dgm:prSet/>
      <dgm:spPr/>
      <dgm:t>
        <a:bodyPr/>
        <a:lstStyle/>
        <a:p>
          <a:endParaRPr lang="en-US"/>
        </a:p>
      </dgm:t>
    </dgm:pt>
    <dgm:pt modelId="{E53DB3F6-BBD7-784B-9FF1-6E778DFE8ACE}" type="sibTrans" cxnId="{3F3BFC9E-2398-BB4D-9D3D-DECAFF2DFE21}">
      <dgm:prSet/>
      <dgm:spPr/>
      <dgm:t>
        <a:bodyPr/>
        <a:lstStyle/>
        <a:p>
          <a:endParaRPr lang="en-US"/>
        </a:p>
      </dgm:t>
    </dgm:pt>
    <dgm:pt modelId="{D320CB38-57E7-934A-B9B7-AC3034B426F2}" type="pres">
      <dgm:prSet presAssocID="{CD4009CB-6D5C-CE4A-BAC1-FE138E0A8510}" presName="Name0" presStyleCnt="0">
        <dgm:presLayoutVars>
          <dgm:dir/>
          <dgm:resizeHandles val="exact"/>
        </dgm:presLayoutVars>
      </dgm:prSet>
      <dgm:spPr/>
      <dgm:t>
        <a:bodyPr/>
        <a:lstStyle/>
        <a:p>
          <a:endParaRPr lang="en-US"/>
        </a:p>
      </dgm:t>
    </dgm:pt>
    <dgm:pt modelId="{FFE93B0A-35C0-974B-B93E-A0B8A8CB5B4D}" type="pres">
      <dgm:prSet presAssocID="{BE78A4F1-D9C2-CE40-9AB4-D6C2110B785D}" presName="Name5" presStyleLbl="vennNode1" presStyleIdx="0" presStyleCnt="3">
        <dgm:presLayoutVars>
          <dgm:bulletEnabled val="1"/>
        </dgm:presLayoutVars>
      </dgm:prSet>
      <dgm:spPr/>
      <dgm:t>
        <a:bodyPr/>
        <a:lstStyle/>
        <a:p>
          <a:endParaRPr lang="en-US"/>
        </a:p>
      </dgm:t>
    </dgm:pt>
    <dgm:pt modelId="{C8D504AE-8689-0044-B47E-335AB21DF6E2}" type="pres">
      <dgm:prSet presAssocID="{6BFB0CC5-A6B9-5749-B028-E091FB828A6E}" presName="space" presStyleCnt="0"/>
      <dgm:spPr/>
    </dgm:pt>
    <dgm:pt modelId="{51DA26B2-001E-AA4C-ADFC-14873DC22C47}" type="pres">
      <dgm:prSet presAssocID="{812F3D6D-EE22-CE46-A9D3-BC5C18F8089C}" presName="Name5" presStyleLbl="vennNode1" presStyleIdx="1" presStyleCnt="3">
        <dgm:presLayoutVars>
          <dgm:bulletEnabled val="1"/>
        </dgm:presLayoutVars>
      </dgm:prSet>
      <dgm:spPr/>
      <dgm:t>
        <a:bodyPr/>
        <a:lstStyle/>
        <a:p>
          <a:endParaRPr lang="en-US"/>
        </a:p>
      </dgm:t>
    </dgm:pt>
    <dgm:pt modelId="{61E6F121-FCBE-C24A-B968-69CE3DA39A04}" type="pres">
      <dgm:prSet presAssocID="{B978D3C3-6CDE-E84B-BF9E-109ABF2C3616}" presName="space" presStyleCnt="0"/>
      <dgm:spPr/>
    </dgm:pt>
    <dgm:pt modelId="{7F2CE2DC-4825-E74C-AA5A-07032BF773BB}" type="pres">
      <dgm:prSet presAssocID="{4CC05A41-A004-104F-BCFF-D07C9C1567BC}" presName="Name5" presStyleLbl="vennNode1" presStyleIdx="2" presStyleCnt="3">
        <dgm:presLayoutVars>
          <dgm:bulletEnabled val="1"/>
        </dgm:presLayoutVars>
      </dgm:prSet>
      <dgm:spPr/>
      <dgm:t>
        <a:bodyPr/>
        <a:lstStyle/>
        <a:p>
          <a:endParaRPr lang="en-US"/>
        </a:p>
      </dgm:t>
    </dgm:pt>
  </dgm:ptLst>
  <dgm:cxnLst>
    <dgm:cxn modelId="{59021652-AF4D-9A48-90BE-8C5F14D680B6}" srcId="{CD4009CB-6D5C-CE4A-BAC1-FE138E0A8510}" destId="{812F3D6D-EE22-CE46-A9D3-BC5C18F8089C}" srcOrd="1" destOrd="0" parTransId="{C1D4C81D-1894-484E-AE45-2545245A4978}" sibTransId="{B978D3C3-6CDE-E84B-BF9E-109ABF2C3616}"/>
    <dgm:cxn modelId="{3F3BFC9E-2398-BB4D-9D3D-DECAFF2DFE21}" srcId="{CD4009CB-6D5C-CE4A-BAC1-FE138E0A8510}" destId="{4CC05A41-A004-104F-BCFF-D07C9C1567BC}" srcOrd="2" destOrd="0" parTransId="{6508F17D-CB0A-B248-998B-48696B0761A4}" sibTransId="{E53DB3F6-BBD7-784B-9FF1-6E778DFE8ACE}"/>
    <dgm:cxn modelId="{C49555BD-6CAB-C44A-90B9-6C8330E8D759}" type="presOf" srcId="{812F3D6D-EE22-CE46-A9D3-BC5C18F8089C}" destId="{51DA26B2-001E-AA4C-ADFC-14873DC22C47}" srcOrd="0" destOrd="0" presId="urn:microsoft.com/office/officeart/2005/8/layout/venn3"/>
    <dgm:cxn modelId="{CECD5F5D-7642-C340-A993-9B8E0BCAA90A}" type="presOf" srcId="{4CC05A41-A004-104F-BCFF-D07C9C1567BC}" destId="{7F2CE2DC-4825-E74C-AA5A-07032BF773BB}" srcOrd="0" destOrd="0" presId="urn:microsoft.com/office/officeart/2005/8/layout/venn3"/>
    <dgm:cxn modelId="{E377624C-652B-C244-8347-070A01282722}" srcId="{CD4009CB-6D5C-CE4A-BAC1-FE138E0A8510}" destId="{BE78A4F1-D9C2-CE40-9AB4-D6C2110B785D}" srcOrd="0" destOrd="0" parTransId="{A071C377-4541-CF4B-9CDC-930EE90E06A4}" sibTransId="{6BFB0CC5-A6B9-5749-B028-E091FB828A6E}"/>
    <dgm:cxn modelId="{D94286BA-EA84-4F4B-B7F6-787D7280F4C6}" type="presOf" srcId="{CD4009CB-6D5C-CE4A-BAC1-FE138E0A8510}" destId="{D320CB38-57E7-934A-B9B7-AC3034B426F2}" srcOrd="0" destOrd="0" presId="urn:microsoft.com/office/officeart/2005/8/layout/venn3"/>
    <dgm:cxn modelId="{31364D71-62BC-F64A-A90B-729437BBB6D4}" type="presOf" srcId="{BE78A4F1-D9C2-CE40-9AB4-D6C2110B785D}" destId="{FFE93B0A-35C0-974B-B93E-A0B8A8CB5B4D}" srcOrd="0" destOrd="0" presId="urn:microsoft.com/office/officeart/2005/8/layout/venn3"/>
    <dgm:cxn modelId="{568D2442-AAA2-4948-A4E8-04D3C1D6772D}" type="presParOf" srcId="{D320CB38-57E7-934A-B9B7-AC3034B426F2}" destId="{FFE93B0A-35C0-974B-B93E-A0B8A8CB5B4D}" srcOrd="0" destOrd="0" presId="urn:microsoft.com/office/officeart/2005/8/layout/venn3"/>
    <dgm:cxn modelId="{26B5C9C7-C66B-7E4A-97DE-DA9288492C50}" type="presParOf" srcId="{D320CB38-57E7-934A-B9B7-AC3034B426F2}" destId="{C8D504AE-8689-0044-B47E-335AB21DF6E2}" srcOrd="1" destOrd="0" presId="urn:microsoft.com/office/officeart/2005/8/layout/venn3"/>
    <dgm:cxn modelId="{CA3CD455-0A16-C64F-B309-03601162E710}" type="presParOf" srcId="{D320CB38-57E7-934A-B9B7-AC3034B426F2}" destId="{51DA26B2-001E-AA4C-ADFC-14873DC22C47}" srcOrd="2" destOrd="0" presId="urn:microsoft.com/office/officeart/2005/8/layout/venn3"/>
    <dgm:cxn modelId="{4C4DACD9-73F7-BC40-86DD-2D58F9701D36}" type="presParOf" srcId="{D320CB38-57E7-934A-B9B7-AC3034B426F2}" destId="{61E6F121-FCBE-C24A-B968-69CE3DA39A04}" srcOrd="3" destOrd="0" presId="urn:microsoft.com/office/officeart/2005/8/layout/venn3"/>
    <dgm:cxn modelId="{5A76C30C-7D6C-914E-9F8A-CBA45ECADD6F}" type="presParOf" srcId="{D320CB38-57E7-934A-B9B7-AC3034B426F2}" destId="{7F2CE2DC-4825-E74C-AA5A-07032BF773BB}" srcOrd="4" destOrd="0" presId="urn:microsoft.com/office/officeart/2005/8/layout/ven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ED281B40-D1EC-7746-8174-261448813C7D}" type="presOf" srcId="{0A4503E6-4D58-7D4A-85F5-111505889336}" destId="{C3D63FC1-DAE1-104A-B782-85CEF179C9BD}" srcOrd="0" destOrd="0" presId="urn:microsoft.com/office/officeart/2009/3/layout/HorizontalOrganizationChart"/>
    <dgm:cxn modelId="{F92C527E-3538-E14E-B07C-C203CA78D156}" type="presOf" srcId="{FEA071AA-E14C-704A-841B-8AFD4FAECAE6}" destId="{65F757DE-A427-574D-8511-D88D6AB6BA36}"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937D4560-B1A4-E948-B8BC-A53C8A42DDAB}" type="presOf" srcId="{0159A1B6-944D-A743-9B09-BC9ABAA6161C}" destId="{605B6B3E-4A55-6248-A065-E83839963954}" srcOrd="0" destOrd="0" presId="urn:microsoft.com/office/officeart/2009/3/layout/HorizontalOrganizationChart"/>
    <dgm:cxn modelId="{361B90FA-C19F-EA4E-BCF1-72E7D3C8EEB2}" type="presOf" srcId="{0C3A1AD0-DD94-B64E-85DA-165A67FDAD48}" destId="{58039E91-E348-0F49-A45E-3C6516A21494}" srcOrd="1" destOrd="0" presId="urn:microsoft.com/office/officeart/2009/3/layout/HorizontalOrganizationChart"/>
    <dgm:cxn modelId="{985CB993-B28C-684F-B146-407088E70DB0}" type="presOf" srcId="{7CE58413-506E-F04E-BAAE-036991642794}" destId="{F0F50242-220E-B045-95CE-EB4D88A5AF60}" srcOrd="0" destOrd="0" presId="urn:microsoft.com/office/officeart/2009/3/layout/HorizontalOrganizationChart"/>
    <dgm:cxn modelId="{208D0683-A4CB-3449-B8C8-3E7C49100B27}" type="presOf" srcId="{0C3A1AD0-DD94-B64E-85DA-165A67FDAD48}" destId="{CDFF61C3-B424-8A43-BDC7-D6BB24E16722}"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B33AD9F6-E1A7-6D49-B759-C003F687B1EA}" type="presOf" srcId="{605C490E-0A68-6546-A60D-0D980D26A5F2}" destId="{B3C158AE-337F-E943-8563-7896EC656A2E}" srcOrd="0" destOrd="0" presId="urn:microsoft.com/office/officeart/2009/3/layout/HorizontalOrganizationChart"/>
    <dgm:cxn modelId="{1EA9E6A4-0548-F842-9A61-ACB7869744A1}" type="presOf" srcId="{33E3A8EA-D128-DD46-BBEB-83636E851F59}" destId="{054A6034-A6FD-0B4F-8B81-2C3C012A7EDE}" srcOrd="0" destOrd="0" presId="urn:microsoft.com/office/officeart/2009/3/layout/HorizontalOrganizationChart"/>
    <dgm:cxn modelId="{36C6FFBD-FD60-2440-8363-6F62E3CBAA15}" type="presOf" srcId="{2CEC9427-81CB-0B47-80B7-1E86B16DC561}" destId="{3FF81872-CBA0-C54A-9D9A-C11A21C31275}" srcOrd="0" destOrd="0" presId="urn:microsoft.com/office/officeart/2009/3/layout/HorizontalOrganizationChart"/>
    <dgm:cxn modelId="{49A6DCF0-43F4-F246-BE8C-905461B6DD82}" type="presOf" srcId="{33E3A8EA-D128-DD46-BBEB-83636E851F59}" destId="{9A9A7203-F24B-D049-95E4-200E853163F0}" srcOrd="1" destOrd="0" presId="urn:microsoft.com/office/officeart/2009/3/layout/HorizontalOrganizationChart"/>
    <dgm:cxn modelId="{87521B90-E534-854D-AA4A-9B6AFC7D9F9E}" type="presOf" srcId="{D1D0FBE1-20B5-EA48-8060-45BC86BFB33B}" destId="{CECBFB3A-2785-194B-814C-2A372EFF8243}" srcOrd="0" destOrd="0" presId="urn:microsoft.com/office/officeart/2009/3/layout/HorizontalOrganizationChart"/>
    <dgm:cxn modelId="{455D0AC5-0DC7-AB4F-9383-755024992AD1}" type="presOf" srcId="{A2ADED93-3FFA-064D-9A9E-D6E0BFFA012E}" destId="{C220386A-A9E2-5C4E-9B80-2ED0E57830C2}" srcOrd="0" destOrd="0" presId="urn:microsoft.com/office/officeart/2009/3/layout/HorizontalOrganizationChart"/>
    <dgm:cxn modelId="{D8649BE0-E96E-0C46-A234-CF7541F9ACFD}" type="presOf" srcId="{0159A1B6-944D-A743-9B09-BC9ABAA6161C}" destId="{93423A46-51E5-224B-8F4B-8B6DF2BE6129}" srcOrd="1"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C0096318-9889-6A4A-B3DC-ABFE10DA73ED}" type="presOf" srcId="{61045BA2-0032-A74A-8142-99A1E3CE734E}" destId="{B3CFB7C2-E5F3-9347-9D2D-6A9A2E7F1151}" srcOrd="1" destOrd="0" presId="urn:microsoft.com/office/officeart/2009/3/layout/HorizontalOrganizationChart"/>
    <dgm:cxn modelId="{FA243A2B-5D9C-D04C-8979-82B584FD919C}" type="presOf" srcId="{BAF74D4C-0C21-C346-BA49-8C8A7B8D662D}" destId="{4A86A546-DAE3-6349-A9BB-9B0E2032D867}" srcOrd="1" destOrd="0" presId="urn:microsoft.com/office/officeart/2009/3/layout/HorizontalOrganizationChart"/>
    <dgm:cxn modelId="{F052D30E-AA0B-994E-89C3-BFE7AA60A7F6}" srcId="{A2ADED93-3FFA-064D-9A9E-D6E0BFFA012E}" destId="{0159A1B6-944D-A743-9B09-BC9ABAA6161C}" srcOrd="0" destOrd="0" parTransId="{9BA41B9A-113B-2947-BDA2-680BB795EC43}" sibTransId="{B4FB5BCA-1AB9-134F-8504-0CD99A18A32C}"/>
    <dgm:cxn modelId="{E8D007F8-C5B5-6F4A-947D-1A4B1B5CB351}" srcId="{61045BA2-0032-A74A-8142-99A1E3CE734E}" destId="{2D12069E-6D19-C74E-B690-3EF7FE266BFB}" srcOrd="3" destOrd="0" parTransId="{605C490E-0A68-6546-A60D-0D980D26A5F2}" sibTransId="{3309DCFF-3829-F74A-A41A-1656867630B2}"/>
    <dgm:cxn modelId="{FC00742A-9055-DE41-9AFF-ED2E516521E0}" type="presOf" srcId="{85A82AFF-ADE4-D941-9076-3B3ABA3BBAC4}" destId="{A0F3A9F9-707C-1444-A672-1A455B40479F}" srcOrd="1" destOrd="0" presId="urn:microsoft.com/office/officeart/2009/3/layout/HorizontalOrganizationChart"/>
    <dgm:cxn modelId="{965E7876-F197-754C-A558-E9FEEB1C023F}" type="presOf" srcId="{85A82AFF-ADE4-D941-9076-3B3ABA3BBAC4}" destId="{D35748FF-99A5-2B4B-B71B-AC72325A0ABB}" srcOrd="0" destOrd="0" presId="urn:microsoft.com/office/officeart/2009/3/layout/HorizontalOrganizationChart"/>
    <dgm:cxn modelId="{1E5FCF58-62BF-E747-ABE9-BDFADAB6F732}" type="presOf" srcId="{FEA071AA-E14C-704A-841B-8AFD4FAECAE6}" destId="{56ED0F6D-5B10-644E-8EE6-357776A44C78}" srcOrd="1" destOrd="0" presId="urn:microsoft.com/office/officeart/2009/3/layout/HorizontalOrganizationChart"/>
    <dgm:cxn modelId="{5F7B4E78-F7E3-684D-8B6D-48A98242C77F}" type="presOf" srcId="{BAF74D4C-0C21-C346-BA49-8C8A7B8D662D}" destId="{2894EF1B-2C26-3547-9B40-5F7533D31494}" srcOrd="0" destOrd="0" presId="urn:microsoft.com/office/officeart/2009/3/layout/HorizontalOrganizationChart"/>
    <dgm:cxn modelId="{BC60DA75-677F-E14F-B25B-833B2CD16378}" type="presOf" srcId="{2D12069E-6D19-C74E-B690-3EF7FE266BFB}" destId="{74F317D7-F046-674B-B402-44CE4C064733}"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9F8C6251-F7DB-0F45-8603-D87851D00B4A}" type="presOf" srcId="{61045BA2-0032-A74A-8142-99A1E3CE734E}" destId="{36297380-54BC-C949-8E13-05312C48A695}" srcOrd="0" destOrd="0" presId="urn:microsoft.com/office/officeart/2009/3/layout/HorizontalOrganizationChart"/>
    <dgm:cxn modelId="{FEB813F9-511D-3549-A71A-F16006F6653F}" type="presOf" srcId="{3F99384C-F011-6342-82F4-7F886BD7BB1F}" destId="{E796BBC9-4FF3-B84C-94B7-D1A58B9AF19F}" srcOrd="0" destOrd="0" presId="urn:microsoft.com/office/officeart/2009/3/layout/HorizontalOrganizationChart"/>
    <dgm:cxn modelId="{098598B5-4534-3C4F-9FAE-EB503B2C9EFB}" type="presOf" srcId="{6F7916DC-1977-6442-B6AE-0EECB6256BE8}" destId="{03001972-E2EE-5944-AD61-213796A0C2C5}" srcOrd="0"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AD0EFF53-AE70-8E40-A883-8533ED586A9B}" type="presOf" srcId="{2D12069E-6D19-C74E-B690-3EF7FE266BFB}" destId="{C4F1CC39-F127-554A-928C-B17B7416D0E6}" srcOrd="0" destOrd="0" presId="urn:microsoft.com/office/officeart/2009/3/layout/HorizontalOrganizationChart"/>
    <dgm:cxn modelId="{0D195BAD-83F9-2D4B-8C2B-71177860C524}" srcId="{0159A1B6-944D-A743-9B09-BC9ABAA6161C}" destId="{61045BA2-0032-A74A-8142-99A1E3CE734E}" srcOrd="0" destOrd="0" parTransId="{D1D0FBE1-20B5-EA48-8060-45BC86BFB33B}" sibTransId="{C5A452E6-57AF-6A45-95D8-160ADC1F769B}"/>
    <dgm:cxn modelId="{9CC83AC0-287C-5246-A9BE-63F08BBEA8DA}" type="presParOf" srcId="{C220386A-A9E2-5C4E-9B80-2ED0E57830C2}" destId="{461C6B43-807E-A646-8DD2-05388960CC9A}" srcOrd="0" destOrd="0" presId="urn:microsoft.com/office/officeart/2009/3/layout/HorizontalOrganizationChart"/>
    <dgm:cxn modelId="{1BF4A2A0-6663-F246-8209-19F323A92A10}" type="presParOf" srcId="{461C6B43-807E-A646-8DD2-05388960CC9A}" destId="{F00D994E-6CB2-5F4A-976C-39DD58006C74}" srcOrd="0" destOrd="0" presId="urn:microsoft.com/office/officeart/2009/3/layout/HorizontalOrganizationChart"/>
    <dgm:cxn modelId="{8E35D5F0-DA84-6942-9511-16FD1F18AF9F}" type="presParOf" srcId="{F00D994E-6CB2-5F4A-976C-39DD58006C74}" destId="{605B6B3E-4A55-6248-A065-E83839963954}" srcOrd="0" destOrd="0" presId="urn:microsoft.com/office/officeart/2009/3/layout/HorizontalOrganizationChart"/>
    <dgm:cxn modelId="{04F1EED2-8FDD-674C-AEC0-18A5E49B9E09}" type="presParOf" srcId="{F00D994E-6CB2-5F4A-976C-39DD58006C74}" destId="{93423A46-51E5-224B-8F4B-8B6DF2BE6129}" srcOrd="1" destOrd="0" presId="urn:microsoft.com/office/officeart/2009/3/layout/HorizontalOrganizationChart"/>
    <dgm:cxn modelId="{933C615C-1917-9640-8223-D75D3BE140DB}" type="presParOf" srcId="{461C6B43-807E-A646-8DD2-05388960CC9A}" destId="{AA636774-1E37-0D41-AAAA-6E0F14164039}" srcOrd="1" destOrd="0" presId="urn:microsoft.com/office/officeart/2009/3/layout/HorizontalOrganizationChart"/>
    <dgm:cxn modelId="{A0E086AB-9307-6F45-949A-AFB2FC8D7804}" type="presParOf" srcId="{AA636774-1E37-0D41-AAAA-6E0F14164039}" destId="{CECBFB3A-2785-194B-814C-2A372EFF8243}" srcOrd="0" destOrd="0" presId="urn:microsoft.com/office/officeart/2009/3/layout/HorizontalOrganizationChart"/>
    <dgm:cxn modelId="{2CAB15AF-4FBE-0848-8025-12A334FD807E}" type="presParOf" srcId="{AA636774-1E37-0D41-AAAA-6E0F14164039}" destId="{8AFE6A5B-6E5E-F140-8A2F-EB22C726D934}" srcOrd="1" destOrd="0" presId="urn:microsoft.com/office/officeart/2009/3/layout/HorizontalOrganizationChart"/>
    <dgm:cxn modelId="{A783ADC5-E963-B94A-8FE9-740475CEA8E5}" type="presParOf" srcId="{8AFE6A5B-6E5E-F140-8A2F-EB22C726D934}" destId="{8A7DB523-E814-6648-8896-9394D04D1B2C}" srcOrd="0" destOrd="0" presId="urn:microsoft.com/office/officeart/2009/3/layout/HorizontalOrganizationChart"/>
    <dgm:cxn modelId="{DD828FEF-FE30-3A45-A933-F55F165C1731}" type="presParOf" srcId="{8A7DB523-E814-6648-8896-9394D04D1B2C}" destId="{36297380-54BC-C949-8E13-05312C48A695}" srcOrd="0" destOrd="0" presId="urn:microsoft.com/office/officeart/2009/3/layout/HorizontalOrganizationChart"/>
    <dgm:cxn modelId="{E4AB32DB-2F6F-F647-B4BD-9229B7AB0735}" type="presParOf" srcId="{8A7DB523-E814-6648-8896-9394D04D1B2C}" destId="{B3CFB7C2-E5F3-9347-9D2D-6A9A2E7F1151}" srcOrd="1" destOrd="0" presId="urn:microsoft.com/office/officeart/2009/3/layout/HorizontalOrganizationChart"/>
    <dgm:cxn modelId="{A033E0AD-E3B9-4243-87AC-292A0F1562AD}" type="presParOf" srcId="{8AFE6A5B-6E5E-F140-8A2F-EB22C726D934}" destId="{87617FA7-45C5-5340-BE75-2C682F9AEAFD}" srcOrd="1" destOrd="0" presId="urn:microsoft.com/office/officeart/2009/3/layout/HorizontalOrganizationChart"/>
    <dgm:cxn modelId="{C3EBEC68-2149-3C49-A237-6F96B3AADD19}" type="presParOf" srcId="{87617FA7-45C5-5340-BE75-2C682F9AEAFD}" destId="{F0F50242-220E-B045-95CE-EB4D88A5AF60}" srcOrd="0" destOrd="0" presId="urn:microsoft.com/office/officeart/2009/3/layout/HorizontalOrganizationChart"/>
    <dgm:cxn modelId="{45A75F43-182A-EF49-BABC-E40F2703DCF2}" type="presParOf" srcId="{87617FA7-45C5-5340-BE75-2C682F9AEAFD}" destId="{05892AF2-16D1-5B4F-A513-9DF584566EA6}" srcOrd="1" destOrd="0" presId="urn:microsoft.com/office/officeart/2009/3/layout/HorizontalOrganizationChart"/>
    <dgm:cxn modelId="{68116515-49B8-0149-8F35-743EAAFA4F29}" type="presParOf" srcId="{05892AF2-16D1-5B4F-A513-9DF584566EA6}" destId="{83030C50-6CEA-384A-AA6B-0B20601EDF0D}" srcOrd="0" destOrd="0" presId="urn:microsoft.com/office/officeart/2009/3/layout/HorizontalOrganizationChart"/>
    <dgm:cxn modelId="{1F705EE1-821F-404A-A49B-FD33937C758C}" type="presParOf" srcId="{83030C50-6CEA-384A-AA6B-0B20601EDF0D}" destId="{D35748FF-99A5-2B4B-B71B-AC72325A0ABB}" srcOrd="0" destOrd="0" presId="urn:microsoft.com/office/officeart/2009/3/layout/HorizontalOrganizationChart"/>
    <dgm:cxn modelId="{FB5C7ECB-27F8-234B-BCD4-68837E9C36C1}" type="presParOf" srcId="{83030C50-6CEA-384A-AA6B-0B20601EDF0D}" destId="{A0F3A9F9-707C-1444-A672-1A455B40479F}" srcOrd="1" destOrd="0" presId="urn:microsoft.com/office/officeart/2009/3/layout/HorizontalOrganizationChart"/>
    <dgm:cxn modelId="{EA70F381-D12B-7246-828A-F761EC2AD846}" type="presParOf" srcId="{05892AF2-16D1-5B4F-A513-9DF584566EA6}" destId="{BA33E63E-0988-5245-850E-066F695B9B50}" srcOrd="1" destOrd="0" presId="urn:microsoft.com/office/officeart/2009/3/layout/HorizontalOrganizationChart"/>
    <dgm:cxn modelId="{3305132A-3C25-A14F-9555-7A8EDD797D31}" type="presParOf" srcId="{BA33E63E-0988-5245-850E-066F695B9B50}" destId="{03001972-E2EE-5944-AD61-213796A0C2C5}" srcOrd="0" destOrd="0" presId="urn:microsoft.com/office/officeart/2009/3/layout/HorizontalOrganizationChart"/>
    <dgm:cxn modelId="{C7FB70BF-1D41-0748-A139-7F7FD4C775ED}" type="presParOf" srcId="{BA33E63E-0988-5245-850E-066F695B9B50}" destId="{AC9A4B17-209E-C74A-8A08-F1B7A8DB947B}" srcOrd="1" destOrd="0" presId="urn:microsoft.com/office/officeart/2009/3/layout/HorizontalOrganizationChart"/>
    <dgm:cxn modelId="{A1E7D880-8064-2542-96AF-27BE28120B8E}" type="presParOf" srcId="{AC9A4B17-209E-C74A-8A08-F1B7A8DB947B}" destId="{0A8F160E-C3F4-7E44-BFFB-6EDCE8572F8A}" srcOrd="0" destOrd="0" presId="urn:microsoft.com/office/officeart/2009/3/layout/HorizontalOrganizationChart"/>
    <dgm:cxn modelId="{CBD7C2CA-DF38-204E-8102-A620F20AB260}" type="presParOf" srcId="{0A8F160E-C3F4-7E44-BFFB-6EDCE8572F8A}" destId="{65F757DE-A427-574D-8511-D88D6AB6BA36}" srcOrd="0" destOrd="0" presId="urn:microsoft.com/office/officeart/2009/3/layout/HorizontalOrganizationChart"/>
    <dgm:cxn modelId="{AF67CB9D-8A8E-5747-8A4B-259D90504DAA}" type="presParOf" srcId="{0A8F160E-C3F4-7E44-BFFB-6EDCE8572F8A}" destId="{56ED0F6D-5B10-644E-8EE6-357776A44C78}" srcOrd="1" destOrd="0" presId="urn:microsoft.com/office/officeart/2009/3/layout/HorizontalOrganizationChart"/>
    <dgm:cxn modelId="{71648ADC-5F1A-874B-ABB1-7DDD0B441487}" type="presParOf" srcId="{AC9A4B17-209E-C74A-8A08-F1B7A8DB947B}" destId="{493B99FE-95FA-D149-8AC7-949105AB5F70}" srcOrd="1" destOrd="0" presId="urn:microsoft.com/office/officeart/2009/3/layout/HorizontalOrganizationChart"/>
    <dgm:cxn modelId="{5A0C04F1-D51F-7D46-A12F-C56766A6B99E}" type="presParOf" srcId="{AC9A4B17-209E-C74A-8A08-F1B7A8DB947B}" destId="{8E49DC94-777C-CE44-8E0B-3AAE6FA9F65D}" srcOrd="2" destOrd="0" presId="urn:microsoft.com/office/officeart/2009/3/layout/HorizontalOrganizationChart"/>
    <dgm:cxn modelId="{3AA83659-0C78-7648-B57C-E50E2CA37807}" type="presParOf" srcId="{05892AF2-16D1-5B4F-A513-9DF584566EA6}" destId="{54143DBE-25ED-EC4A-8510-A165A5BBB0E3}" srcOrd="2" destOrd="0" presId="urn:microsoft.com/office/officeart/2009/3/layout/HorizontalOrganizationChart"/>
    <dgm:cxn modelId="{3FE770EF-9F19-2942-B645-CEB147BBFA02}" type="presParOf" srcId="{54143DBE-25ED-EC4A-8510-A165A5BBB0E3}" destId="{3FF81872-CBA0-C54A-9D9A-C11A21C31275}" srcOrd="0" destOrd="0" presId="urn:microsoft.com/office/officeart/2009/3/layout/HorizontalOrganizationChart"/>
    <dgm:cxn modelId="{D1654C4B-73A4-334C-80F3-7D59224A68B3}" type="presParOf" srcId="{54143DBE-25ED-EC4A-8510-A165A5BBB0E3}" destId="{D1C2370A-AD4F-1E4E-8B72-327907F35B3A}" srcOrd="1" destOrd="0" presId="urn:microsoft.com/office/officeart/2009/3/layout/HorizontalOrganizationChart"/>
    <dgm:cxn modelId="{1C99F07C-DB7D-0B44-81A4-E1F38507FAA6}" type="presParOf" srcId="{D1C2370A-AD4F-1E4E-8B72-327907F35B3A}" destId="{C91423E7-70A7-784C-81E8-98FADF8C3586}" srcOrd="0" destOrd="0" presId="urn:microsoft.com/office/officeart/2009/3/layout/HorizontalOrganizationChart"/>
    <dgm:cxn modelId="{CFA9AB70-317B-7649-9CB0-73A43AB04693}" type="presParOf" srcId="{C91423E7-70A7-784C-81E8-98FADF8C3586}" destId="{CDFF61C3-B424-8A43-BDC7-D6BB24E16722}" srcOrd="0" destOrd="0" presId="urn:microsoft.com/office/officeart/2009/3/layout/HorizontalOrganizationChart"/>
    <dgm:cxn modelId="{977875BF-6360-CF47-9AF6-F26D6F9B3048}" type="presParOf" srcId="{C91423E7-70A7-784C-81E8-98FADF8C3586}" destId="{58039E91-E348-0F49-A45E-3C6516A21494}" srcOrd="1" destOrd="0" presId="urn:microsoft.com/office/officeart/2009/3/layout/HorizontalOrganizationChart"/>
    <dgm:cxn modelId="{03666E3D-F4EE-A842-A77B-45E9FCB6C666}" type="presParOf" srcId="{D1C2370A-AD4F-1E4E-8B72-327907F35B3A}" destId="{697279FC-9871-9742-89A2-9B23F58B6121}" srcOrd="1" destOrd="0" presId="urn:microsoft.com/office/officeart/2009/3/layout/HorizontalOrganizationChart"/>
    <dgm:cxn modelId="{08179022-97CE-6A4D-A393-58B68FCDE56A}" type="presParOf" srcId="{D1C2370A-AD4F-1E4E-8B72-327907F35B3A}" destId="{D80149BC-C6CC-ED49-B2E9-163E09C89D7A}" srcOrd="2" destOrd="0" presId="urn:microsoft.com/office/officeart/2009/3/layout/HorizontalOrganizationChart"/>
    <dgm:cxn modelId="{6860AFFB-2F70-3344-BAA6-DCE85A23BAFB}" type="presParOf" srcId="{87617FA7-45C5-5340-BE75-2C682F9AEAFD}" destId="{C3D63FC1-DAE1-104A-B782-85CEF179C9BD}" srcOrd="2" destOrd="0" presId="urn:microsoft.com/office/officeart/2009/3/layout/HorizontalOrganizationChart"/>
    <dgm:cxn modelId="{AF0B63DD-7454-A748-9B3C-BAFE0EF441B7}" type="presParOf" srcId="{87617FA7-45C5-5340-BE75-2C682F9AEAFD}" destId="{879E85B0-1985-DA43-88F8-8FD76AD523A8}" srcOrd="3" destOrd="0" presId="urn:microsoft.com/office/officeart/2009/3/layout/HorizontalOrganizationChart"/>
    <dgm:cxn modelId="{4E1D27A8-EE06-3B4A-9C2D-9E8925F3BE27}" type="presParOf" srcId="{879E85B0-1985-DA43-88F8-8FD76AD523A8}" destId="{D231E513-136C-7A4D-882C-C302E8725982}" srcOrd="0" destOrd="0" presId="urn:microsoft.com/office/officeart/2009/3/layout/HorizontalOrganizationChart"/>
    <dgm:cxn modelId="{839AC95B-49A9-2C43-ACD3-EA4FFF0AFC3C}" type="presParOf" srcId="{D231E513-136C-7A4D-882C-C302E8725982}" destId="{2894EF1B-2C26-3547-9B40-5F7533D31494}" srcOrd="0" destOrd="0" presId="urn:microsoft.com/office/officeart/2009/3/layout/HorizontalOrganizationChart"/>
    <dgm:cxn modelId="{FEBBF478-AE59-B048-AFCE-001B370BD6F4}" type="presParOf" srcId="{D231E513-136C-7A4D-882C-C302E8725982}" destId="{4A86A546-DAE3-6349-A9BB-9B0E2032D867}" srcOrd="1" destOrd="0" presId="urn:microsoft.com/office/officeart/2009/3/layout/HorizontalOrganizationChart"/>
    <dgm:cxn modelId="{CD674830-C802-CA44-A3B8-85B0F8EB52B2}" type="presParOf" srcId="{879E85B0-1985-DA43-88F8-8FD76AD523A8}" destId="{520A31B7-E95F-AB40-A493-39F27E618F48}" srcOrd="1" destOrd="0" presId="urn:microsoft.com/office/officeart/2009/3/layout/HorizontalOrganizationChart"/>
    <dgm:cxn modelId="{C5720C08-A680-4445-BBAA-C5A0CC98A624}" type="presParOf" srcId="{879E85B0-1985-DA43-88F8-8FD76AD523A8}" destId="{15194400-8C90-ED40-B9E9-766C8522A4E8}" srcOrd="2" destOrd="0" presId="urn:microsoft.com/office/officeart/2009/3/layout/HorizontalOrganizationChart"/>
    <dgm:cxn modelId="{6ADF77B7-FD98-C246-8096-EB5E14EC4EC0}" type="presParOf" srcId="{87617FA7-45C5-5340-BE75-2C682F9AEAFD}" destId="{B3C158AE-337F-E943-8563-7896EC656A2E}" srcOrd="4" destOrd="0" presId="urn:microsoft.com/office/officeart/2009/3/layout/HorizontalOrganizationChart"/>
    <dgm:cxn modelId="{92048B47-E3BD-EA4D-845C-36E563D3C5AC}" type="presParOf" srcId="{87617FA7-45C5-5340-BE75-2C682F9AEAFD}" destId="{707A4BB8-CA7D-5F44-8E90-AF2FEDF54628}" srcOrd="5" destOrd="0" presId="urn:microsoft.com/office/officeart/2009/3/layout/HorizontalOrganizationChart"/>
    <dgm:cxn modelId="{9D4F3F87-A979-8A41-B62D-AF6A8D35252D}" type="presParOf" srcId="{707A4BB8-CA7D-5F44-8E90-AF2FEDF54628}" destId="{13200118-81C2-384D-B6C4-C77515E61DE2}" srcOrd="0" destOrd="0" presId="urn:microsoft.com/office/officeart/2009/3/layout/HorizontalOrganizationChart"/>
    <dgm:cxn modelId="{7E3EB88D-5019-D04F-99E0-DB9D6E8DA935}" type="presParOf" srcId="{13200118-81C2-384D-B6C4-C77515E61DE2}" destId="{C4F1CC39-F127-554A-928C-B17B7416D0E6}" srcOrd="0" destOrd="0" presId="urn:microsoft.com/office/officeart/2009/3/layout/HorizontalOrganizationChart"/>
    <dgm:cxn modelId="{1CAAD8F3-9D65-6140-B74F-07A4877778FD}" type="presParOf" srcId="{13200118-81C2-384D-B6C4-C77515E61DE2}" destId="{74F317D7-F046-674B-B402-44CE4C064733}" srcOrd="1" destOrd="0" presId="urn:microsoft.com/office/officeart/2009/3/layout/HorizontalOrganizationChart"/>
    <dgm:cxn modelId="{0FA7CB94-996F-214F-81DD-2F7C4872DFE0}" type="presParOf" srcId="{707A4BB8-CA7D-5F44-8E90-AF2FEDF54628}" destId="{B75DF819-1E06-C049-BDCC-92699FC3C4F7}" srcOrd="1" destOrd="0" presId="urn:microsoft.com/office/officeart/2009/3/layout/HorizontalOrganizationChart"/>
    <dgm:cxn modelId="{90E389F2-4A96-2E4F-93F5-CBAB67616E9F}" type="presParOf" srcId="{707A4BB8-CA7D-5F44-8E90-AF2FEDF54628}" destId="{66BA04B5-707B-8741-B68C-1D40D089E8D4}" srcOrd="2" destOrd="0" presId="urn:microsoft.com/office/officeart/2009/3/layout/HorizontalOrganizationChart"/>
    <dgm:cxn modelId="{0C5383CE-98BD-C440-BAA7-8BAA65B80C68}" type="presParOf" srcId="{8AFE6A5B-6E5E-F140-8A2F-EB22C726D934}" destId="{DC53B1F1-A848-2444-90FD-00220EF9B72D}" srcOrd="2" destOrd="0" presId="urn:microsoft.com/office/officeart/2009/3/layout/HorizontalOrganizationChart"/>
    <dgm:cxn modelId="{FBFCC62D-2A03-8247-BA0E-F94133685433}" type="presParOf" srcId="{DC53B1F1-A848-2444-90FD-00220EF9B72D}" destId="{E796BBC9-4FF3-B84C-94B7-D1A58B9AF19F}" srcOrd="0" destOrd="0" presId="urn:microsoft.com/office/officeart/2009/3/layout/HorizontalOrganizationChart"/>
    <dgm:cxn modelId="{2CA7C851-62AF-634B-BE72-5E67B46C384C}" type="presParOf" srcId="{DC53B1F1-A848-2444-90FD-00220EF9B72D}" destId="{78D00CB0-1C51-A041-8222-C17FB1B51FDC}" srcOrd="1" destOrd="0" presId="urn:microsoft.com/office/officeart/2009/3/layout/HorizontalOrganizationChart"/>
    <dgm:cxn modelId="{70FAC1E2-5134-9943-A166-48F02F477925}" type="presParOf" srcId="{78D00CB0-1C51-A041-8222-C17FB1B51FDC}" destId="{D64A9110-4CA1-064D-9E37-A3D4828113EA}" srcOrd="0" destOrd="0" presId="urn:microsoft.com/office/officeart/2009/3/layout/HorizontalOrganizationChart"/>
    <dgm:cxn modelId="{D40F7E97-02C2-AB41-BEED-6249E3A01134}" type="presParOf" srcId="{D64A9110-4CA1-064D-9E37-A3D4828113EA}" destId="{054A6034-A6FD-0B4F-8B81-2C3C012A7EDE}" srcOrd="0" destOrd="0" presId="urn:microsoft.com/office/officeart/2009/3/layout/HorizontalOrganizationChart"/>
    <dgm:cxn modelId="{6BF54946-E01E-304A-89DB-E475EFECD0F3}" type="presParOf" srcId="{D64A9110-4CA1-064D-9E37-A3D4828113EA}" destId="{9A9A7203-F24B-D049-95E4-200E853163F0}" srcOrd="1" destOrd="0" presId="urn:microsoft.com/office/officeart/2009/3/layout/HorizontalOrganizationChart"/>
    <dgm:cxn modelId="{6EF7918E-0859-B24E-9D7B-123A4B67714D}" type="presParOf" srcId="{78D00CB0-1C51-A041-8222-C17FB1B51FDC}" destId="{A7900493-455D-9D43-80D8-D9C7EA03EF33}" srcOrd="1" destOrd="0" presId="urn:microsoft.com/office/officeart/2009/3/layout/HorizontalOrganizationChart"/>
    <dgm:cxn modelId="{773FE8F4-3935-C641-BA33-B7CCDADBAECB}" type="presParOf" srcId="{78D00CB0-1C51-A041-8222-C17FB1B51FDC}" destId="{61DE12FB-B4BC-684A-8F73-4B2FC58D409D}" srcOrd="2" destOrd="0" presId="urn:microsoft.com/office/officeart/2009/3/layout/HorizontalOrganizationChart"/>
    <dgm:cxn modelId="{75811930-42C6-3440-A6FF-D981DF25423E}"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2013EA-F901-0C40-877A-0EB36CF3CEB0}" type="doc">
      <dgm:prSet loTypeId="urn:microsoft.com/office/officeart/2005/8/layout/hProcess6" loCatId="" qsTypeId="urn:microsoft.com/office/officeart/2005/8/quickstyle/3D2" qsCatId="3D" csTypeId="urn:microsoft.com/office/officeart/2005/8/colors/accent4_2" csCatId="accent4" phldr="1"/>
      <dgm:spPr/>
      <dgm:t>
        <a:bodyPr/>
        <a:lstStyle/>
        <a:p>
          <a:endParaRPr lang="en-US"/>
        </a:p>
      </dgm:t>
    </dgm:pt>
    <dgm:pt modelId="{D8FDF374-6E72-144D-A23D-1358A0982B7C}">
      <dgm:prSet phldrT="[Text]"/>
      <dgm:spPr/>
      <dgm:t>
        <a:bodyPr/>
        <a:lstStyle/>
        <a:p>
          <a:r>
            <a:rPr lang="en-US" b="0" i="0" smtClean="0">
              <a:solidFill>
                <a:schemeClr val="tx1"/>
              </a:solidFill>
              <a:latin typeface="Adobe Clean Light" charset="0"/>
              <a:ea typeface="Adobe Clean Light" charset="0"/>
              <a:cs typeface="Adobe Clean Light" charset="0"/>
            </a:rPr>
            <a:t>Create</a:t>
          </a:r>
          <a:r>
            <a:rPr lang="en-US" b="0" i="0" baseline="0" smtClean="0">
              <a:solidFill>
                <a:schemeClr val="tx1"/>
              </a:solidFill>
              <a:latin typeface="Adobe Clean Light" charset="0"/>
              <a:ea typeface="Adobe Clean Light" charset="0"/>
              <a:cs typeface="Adobe Clean Light" charset="0"/>
            </a:rPr>
            <a:t> App</a:t>
          </a:r>
          <a:endParaRPr lang="en-US" b="0" i="0" dirty="0">
            <a:solidFill>
              <a:schemeClr val="tx1"/>
            </a:solidFill>
            <a:latin typeface="Adobe Clean Light" charset="0"/>
            <a:ea typeface="Adobe Clean Light" charset="0"/>
            <a:cs typeface="Adobe Clean Light" charset="0"/>
          </a:endParaRPr>
        </a:p>
      </dgm:t>
    </dgm:pt>
    <dgm:pt modelId="{28CB9726-B475-2743-9D94-CE2E53618C79}" type="parTrans" cxnId="{C308EAA6-822A-244C-A497-C77E2FC72978}">
      <dgm:prSet/>
      <dgm:spPr/>
      <dgm:t>
        <a:bodyPr/>
        <a:lstStyle/>
        <a:p>
          <a:endParaRPr lang="en-US">
            <a:solidFill>
              <a:schemeClr val="tx1"/>
            </a:solidFill>
          </a:endParaRPr>
        </a:p>
      </dgm:t>
    </dgm:pt>
    <dgm:pt modelId="{F71D1638-2F40-E145-8F3C-7062414E2E0B}" type="sibTrans" cxnId="{C308EAA6-822A-244C-A497-C77E2FC72978}">
      <dgm:prSet/>
      <dgm:spPr/>
      <dgm:t>
        <a:bodyPr/>
        <a:lstStyle/>
        <a:p>
          <a:endParaRPr lang="en-US">
            <a:solidFill>
              <a:schemeClr val="tx1"/>
            </a:solidFill>
          </a:endParaRPr>
        </a:p>
      </dgm:t>
    </dgm:pt>
    <dgm:pt modelId="{168E766C-B2F5-7C48-A962-007E0B26399F}">
      <dgm:prSet phldrT="[Text]"/>
      <dgm:spPr/>
      <dgm:t>
        <a:bodyPr/>
        <a:lstStyle/>
        <a:p>
          <a:r>
            <a:rPr lang="en-US" b="0" i="0" smtClean="0">
              <a:solidFill>
                <a:schemeClr val="tx1"/>
              </a:solidFill>
              <a:latin typeface="Adobe Clean Light" charset="0"/>
              <a:ea typeface="Adobe Clean Light" charset="0"/>
              <a:cs typeface="Adobe Clean Light" charset="0"/>
            </a:rPr>
            <a:t>Design App Experience</a:t>
          </a:r>
          <a:endParaRPr lang="en-US" b="0" i="0" dirty="0">
            <a:solidFill>
              <a:schemeClr val="tx1"/>
            </a:solidFill>
            <a:latin typeface="Adobe Clean Light" charset="0"/>
            <a:ea typeface="Adobe Clean Light" charset="0"/>
            <a:cs typeface="Adobe Clean Light" charset="0"/>
          </a:endParaRPr>
        </a:p>
      </dgm:t>
    </dgm:pt>
    <dgm:pt modelId="{00BBBE3E-CC3D-1F46-9A32-71ED6944DD43}" type="parTrans" cxnId="{CCA30558-CACE-D947-8EF9-B5DCB0836DFC}">
      <dgm:prSet/>
      <dgm:spPr/>
      <dgm:t>
        <a:bodyPr/>
        <a:lstStyle/>
        <a:p>
          <a:endParaRPr lang="en-US">
            <a:solidFill>
              <a:schemeClr val="tx1"/>
            </a:solidFill>
          </a:endParaRPr>
        </a:p>
      </dgm:t>
    </dgm:pt>
    <dgm:pt modelId="{46E2244C-E366-154E-BABA-401AEC4F4673}" type="sibTrans" cxnId="{CCA30558-CACE-D947-8EF9-B5DCB0836DFC}">
      <dgm:prSet/>
      <dgm:spPr/>
      <dgm:t>
        <a:bodyPr/>
        <a:lstStyle/>
        <a:p>
          <a:endParaRPr lang="en-US">
            <a:solidFill>
              <a:schemeClr val="tx1"/>
            </a:solidFill>
          </a:endParaRPr>
        </a:p>
      </dgm:t>
    </dgm:pt>
    <dgm:pt modelId="{DF3BA4BC-AF5C-924A-97C3-848DADC2032C}">
      <dgm:prSet phldrT="[Text]"/>
      <dgm:spPr/>
      <dgm:t>
        <a:bodyPr/>
        <a:lstStyle/>
        <a:p>
          <a:r>
            <a:rPr lang="en-US" b="0" i="0" dirty="0" smtClean="0">
              <a:solidFill>
                <a:schemeClr val="tx1"/>
              </a:solidFill>
              <a:latin typeface="Adobe Clean Light" charset="0"/>
              <a:ea typeface="Adobe Clean Light" charset="0"/>
              <a:cs typeface="Adobe Clean Light" charset="0"/>
            </a:rPr>
            <a:t>Create</a:t>
          </a:r>
          <a:r>
            <a:rPr lang="en-US" b="0" i="0" baseline="0" dirty="0" smtClean="0">
              <a:solidFill>
                <a:schemeClr val="tx1"/>
              </a:solidFill>
              <a:latin typeface="Adobe Clean Light" charset="0"/>
              <a:ea typeface="Adobe Clean Light" charset="0"/>
              <a:cs typeface="Adobe Clean Light" charset="0"/>
            </a:rPr>
            <a:t> &amp; Manage Content</a:t>
          </a:r>
          <a:endParaRPr lang="en-US" b="0" i="0" dirty="0">
            <a:solidFill>
              <a:schemeClr val="tx1"/>
            </a:solidFill>
            <a:latin typeface="Adobe Clean Light" charset="0"/>
            <a:ea typeface="Adobe Clean Light" charset="0"/>
            <a:cs typeface="Adobe Clean Light" charset="0"/>
          </a:endParaRPr>
        </a:p>
      </dgm:t>
    </dgm:pt>
    <dgm:pt modelId="{EDCBCB4A-4542-8740-9549-001B4616C55D}" type="parTrans" cxnId="{ECE5C6F0-D728-6B44-8069-39FE511DA00D}">
      <dgm:prSet/>
      <dgm:spPr/>
      <dgm:t>
        <a:bodyPr/>
        <a:lstStyle/>
        <a:p>
          <a:endParaRPr lang="en-US">
            <a:solidFill>
              <a:schemeClr val="tx1"/>
            </a:solidFill>
          </a:endParaRPr>
        </a:p>
      </dgm:t>
    </dgm:pt>
    <dgm:pt modelId="{F2B3E0E6-6D7F-7944-B630-01D1C94B665C}" type="sibTrans" cxnId="{ECE5C6F0-D728-6B44-8069-39FE511DA00D}">
      <dgm:prSet/>
      <dgm:spPr/>
      <dgm:t>
        <a:bodyPr/>
        <a:lstStyle/>
        <a:p>
          <a:endParaRPr lang="en-US">
            <a:solidFill>
              <a:schemeClr val="tx1"/>
            </a:solidFill>
          </a:endParaRPr>
        </a:p>
      </dgm:t>
    </dgm:pt>
    <dgm:pt modelId="{FD3448AE-0FEA-D341-9DD8-0FB29636800E}">
      <dgm:prSet/>
      <dgm:spPr/>
      <dgm:t>
        <a:bodyPr/>
        <a:lstStyle/>
        <a:p>
          <a:r>
            <a:rPr lang="en-US" b="0" i="0" dirty="0" smtClean="0">
              <a:solidFill>
                <a:schemeClr val="tx1"/>
              </a:solidFill>
              <a:latin typeface="Adobe Clean Light" charset="0"/>
              <a:ea typeface="Adobe Clean Light" charset="0"/>
              <a:cs typeface="Adobe Clean Light" charset="0"/>
            </a:rPr>
            <a:t>Deliver Content to App</a:t>
          </a:r>
          <a:endParaRPr lang="en-US" b="0" i="0" dirty="0">
            <a:solidFill>
              <a:schemeClr val="tx1"/>
            </a:solidFill>
            <a:latin typeface="Adobe Clean Light" charset="0"/>
            <a:ea typeface="Adobe Clean Light" charset="0"/>
            <a:cs typeface="Adobe Clean Light" charset="0"/>
          </a:endParaRPr>
        </a:p>
      </dgm:t>
    </dgm:pt>
    <dgm:pt modelId="{D6C4CCFC-559C-6645-AE6F-B2FF7A646407}" type="parTrans" cxnId="{BA2F7011-CE32-EB4D-A8AD-464AF1CCD32A}">
      <dgm:prSet/>
      <dgm:spPr/>
      <dgm:t>
        <a:bodyPr/>
        <a:lstStyle/>
        <a:p>
          <a:endParaRPr lang="en-US">
            <a:solidFill>
              <a:schemeClr val="tx1"/>
            </a:solidFill>
          </a:endParaRPr>
        </a:p>
      </dgm:t>
    </dgm:pt>
    <dgm:pt modelId="{2E881E1A-3296-1148-A806-FE66130B1163}" type="sibTrans" cxnId="{BA2F7011-CE32-EB4D-A8AD-464AF1CCD32A}">
      <dgm:prSet/>
      <dgm:spPr/>
      <dgm:t>
        <a:bodyPr/>
        <a:lstStyle/>
        <a:p>
          <a:endParaRPr lang="en-US">
            <a:solidFill>
              <a:schemeClr val="tx1"/>
            </a:solidFill>
          </a:endParaRPr>
        </a:p>
      </dgm:t>
    </dgm:pt>
    <dgm:pt modelId="{2F4C69A7-0DCD-794E-86D7-6F877D6AE053}">
      <dgm:prSet/>
      <dgm:spPr>
        <a:solidFill>
          <a:schemeClr val="accent2"/>
        </a:solidFill>
        <a:ln>
          <a:solidFill>
            <a:schemeClr val="accent2">
              <a:lumMod val="20000"/>
              <a:lumOff val="80000"/>
            </a:schemeClr>
          </a:solidFill>
        </a:ln>
      </dgm:spPr>
      <dgm:t>
        <a:bodyPr/>
        <a:lstStyle/>
        <a:p>
          <a:r>
            <a:rPr lang="en-US" b="0" i="0" dirty="0" smtClean="0">
              <a:solidFill>
                <a:schemeClr val="tx1"/>
              </a:solidFill>
              <a:latin typeface="Adobe Clean Light" charset="0"/>
              <a:ea typeface="Adobe Clean Light" charset="0"/>
              <a:cs typeface="Adobe Clean Light" charset="0"/>
            </a:rPr>
            <a:t>Extend with Cordova</a:t>
          </a:r>
          <a:endParaRPr lang="en-US" b="0" i="0" dirty="0">
            <a:solidFill>
              <a:schemeClr val="tx1"/>
            </a:solidFill>
            <a:latin typeface="Adobe Clean Light" charset="0"/>
            <a:ea typeface="Adobe Clean Light" charset="0"/>
            <a:cs typeface="Adobe Clean Light" charset="0"/>
          </a:endParaRPr>
        </a:p>
      </dgm:t>
    </dgm:pt>
    <dgm:pt modelId="{78EB3583-B20A-DD47-8FD5-75C0385870CF}" type="parTrans" cxnId="{496F8040-F4FB-F941-9805-5AABCAA333F2}">
      <dgm:prSet/>
      <dgm:spPr/>
      <dgm:t>
        <a:bodyPr/>
        <a:lstStyle/>
        <a:p>
          <a:endParaRPr lang="en-US">
            <a:solidFill>
              <a:schemeClr val="tx1"/>
            </a:solidFill>
          </a:endParaRPr>
        </a:p>
      </dgm:t>
    </dgm:pt>
    <dgm:pt modelId="{68DB8D73-2D38-7541-BF71-7FE5278111DB}" type="sibTrans" cxnId="{496F8040-F4FB-F941-9805-5AABCAA333F2}">
      <dgm:prSet/>
      <dgm:spPr/>
      <dgm:t>
        <a:bodyPr/>
        <a:lstStyle/>
        <a:p>
          <a:endParaRPr lang="en-US">
            <a:solidFill>
              <a:schemeClr val="tx1"/>
            </a:solidFill>
          </a:endParaRPr>
        </a:p>
      </dgm:t>
    </dgm:pt>
    <dgm:pt modelId="{30FAE690-FDDA-264A-8A03-28D62225B00B}" type="pres">
      <dgm:prSet presAssocID="{242013EA-F901-0C40-877A-0EB36CF3CEB0}" presName="theList" presStyleCnt="0">
        <dgm:presLayoutVars>
          <dgm:dir/>
          <dgm:animLvl val="lvl"/>
          <dgm:resizeHandles val="exact"/>
        </dgm:presLayoutVars>
      </dgm:prSet>
      <dgm:spPr/>
      <dgm:t>
        <a:bodyPr/>
        <a:lstStyle/>
        <a:p>
          <a:endParaRPr lang="en-US"/>
        </a:p>
      </dgm:t>
    </dgm:pt>
    <dgm:pt modelId="{4E90E558-9E2E-3A41-9D72-D7D5F79AD747}" type="pres">
      <dgm:prSet presAssocID="{D8FDF374-6E72-144D-A23D-1358A0982B7C}" presName="compNode" presStyleCnt="0"/>
      <dgm:spPr/>
    </dgm:pt>
    <dgm:pt modelId="{ECA1DD43-C395-9F4A-ABEB-C66AD99126DC}" type="pres">
      <dgm:prSet presAssocID="{D8FDF374-6E72-144D-A23D-1358A0982B7C}" presName="noGeometry" presStyleCnt="0"/>
      <dgm:spPr/>
    </dgm:pt>
    <dgm:pt modelId="{EABD642D-DA72-0441-84C4-535D2435F418}" type="pres">
      <dgm:prSet presAssocID="{D8FDF374-6E72-144D-A23D-1358A0982B7C}" presName="childTextVisible" presStyleLbl="bgAccFollowNode1" presStyleIdx="0" presStyleCnt="5" custScaleY="46800">
        <dgm:presLayoutVars>
          <dgm:bulletEnabled val="1"/>
        </dgm:presLayoutVars>
      </dgm:prSet>
      <dgm:spPr/>
      <dgm:t>
        <a:bodyPr/>
        <a:lstStyle/>
        <a:p>
          <a:endParaRPr lang="en-US"/>
        </a:p>
      </dgm:t>
    </dgm:pt>
    <dgm:pt modelId="{D0E7A0CB-7BF4-364D-870F-50FD4D8EE771}" type="pres">
      <dgm:prSet presAssocID="{D8FDF374-6E72-144D-A23D-1358A0982B7C}" presName="childTextHidden" presStyleLbl="bgAccFollowNode1" presStyleIdx="0" presStyleCnt="5"/>
      <dgm:spPr/>
      <dgm:t>
        <a:bodyPr/>
        <a:lstStyle/>
        <a:p>
          <a:endParaRPr lang="en-US"/>
        </a:p>
      </dgm:t>
    </dgm:pt>
    <dgm:pt modelId="{9E8E53FD-F59A-CB44-829F-96F04B129B9A}" type="pres">
      <dgm:prSet presAssocID="{D8FDF374-6E72-144D-A23D-1358A0982B7C}" presName="parentText" presStyleLbl="node1" presStyleIdx="0" presStyleCnt="5" custScaleX="251264" custScaleY="247941" custLinFactNeighborX="1722" custLinFactNeighborY="-1902">
        <dgm:presLayoutVars>
          <dgm:chMax val="1"/>
          <dgm:bulletEnabled val="1"/>
        </dgm:presLayoutVars>
      </dgm:prSet>
      <dgm:spPr/>
      <dgm:t>
        <a:bodyPr/>
        <a:lstStyle/>
        <a:p>
          <a:endParaRPr lang="en-US"/>
        </a:p>
      </dgm:t>
    </dgm:pt>
    <dgm:pt modelId="{DBDD21CC-E939-6143-B9C4-70428EEEEA54}" type="pres">
      <dgm:prSet presAssocID="{D8FDF374-6E72-144D-A23D-1358A0982B7C}" presName="aSpace" presStyleCnt="0"/>
      <dgm:spPr/>
    </dgm:pt>
    <dgm:pt modelId="{3CDB926C-4BFD-3C49-B6BE-FE171E013258}" type="pres">
      <dgm:prSet presAssocID="{168E766C-B2F5-7C48-A962-007E0B26399F}" presName="compNode" presStyleCnt="0"/>
      <dgm:spPr/>
    </dgm:pt>
    <dgm:pt modelId="{3E3F9C23-D0D9-D14D-AA4B-08CC302599B2}" type="pres">
      <dgm:prSet presAssocID="{168E766C-B2F5-7C48-A962-007E0B26399F}" presName="noGeometry" presStyleCnt="0"/>
      <dgm:spPr/>
    </dgm:pt>
    <dgm:pt modelId="{D8DF6784-7732-D74A-BD87-D297DDA99662}" type="pres">
      <dgm:prSet presAssocID="{168E766C-B2F5-7C48-A962-007E0B26399F}" presName="childTextVisible" presStyleLbl="bgAccFollowNode1" presStyleIdx="1" presStyleCnt="5" custScaleY="46800">
        <dgm:presLayoutVars>
          <dgm:bulletEnabled val="1"/>
        </dgm:presLayoutVars>
      </dgm:prSet>
      <dgm:spPr/>
      <dgm:t>
        <a:bodyPr/>
        <a:lstStyle/>
        <a:p>
          <a:endParaRPr lang="en-US"/>
        </a:p>
      </dgm:t>
    </dgm:pt>
    <dgm:pt modelId="{465B596A-FE8A-B547-846F-4A394E77BE3C}" type="pres">
      <dgm:prSet presAssocID="{168E766C-B2F5-7C48-A962-007E0B26399F}" presName="childTextHidden" presStyleLbl="bgAccFollowNode1" presStyleIdx="1" presStyleCnt="5"/>
      <dgm:spPr/>
      <dgm:t>
        <a:bodyPr/>
        <a:lstStyle/>
        <a:p>
          <a:endParaRPr lang="en-US"/>
        </a:p>
      </dgm:t>
    </dgm:pt>
    <dgm:pt modelId="{0E1461CC-CCEE-6649-B595-E5E9307332DF}" type="pres">
      <dgm:prSet presAssocID="{168E766C-B2F5-7C48-A962-007E0B26399F}" presName="parentText" presStyleLbl="node1" presStyleIdx="1" presStyleCnt="5" custScaleX="251264" custScaleY="247941" custLinFactNeighborX="-180" custLinFactNeighborY="1904">
        <dgm:presLayoutVars>
          <dgm:chMax val="1"/>
          <dgm:bulletEnabled val="1"/>
        </dgm:presLayoutVars>
      </dgm:prSet>
      <dgm:spPr/>
      <dgm:t>
        <a:bodyPr/>
        <a:lstStyle/>
        <a:p>
          <a:endParaRPr lang="en-US"/>
        </a:p>
      </dgm:t>
    </dgm:pt>
    <dgm:pt modelId="{6B76FB5B-E446-4E4A-82BC-8FDF3CFD5391}" type="pres">
      <dgm:prSet presAssocID="{168E766C-B2F5-7C48-A962-007E0B26399F}" presName="aSpace" presStyleCnt="0"/>
      <dgm:spPr/>
    </dgm:pt>
    <dgm:pt modelId="{8C64A717-0FDA-1745-A178-14AF85A4A5B7}" type="pres">
      <dgm:prSet presAssocID="{DF3BA4BC-AF5C-924A-97C3-848DADC2032C}" presName="compNode" presStyleCnt="0"/>
      <dgm:spPr/>
    </dgm:pt>
    <dgm:pt modelId="{A7E63BDC-957C-F341-9E3F-96E45B61E7A6}" type="pres">
      <dgm:prSet presAssocID="{DF3BA4BC-AF5C-924A-97C3-848DADC2032C}" presName="noGeometry" presStyleCnt="0"/>
      <dgm:spPr/>
    </dgm:pt>
    <dgm:pt modelId="{77433F25-C604-8140-8615-489F2D4BE2FE}" type="pres">
      <dgm:prSet presAssocID="{DF3BA4BC-AF5C-924A-97C3-848DADC2032C}" presName="childTextVisible" presStyleLbl="bgAccFollowNode1" presStyleIdx="2" presStyleCnt="5" custScaleY="46800">
        <dgm:presLayoutVars>
          <dgm:bulletEnabled val="1"/>
        </dgm:presLayoutVars>
      </dgm:prSet>
      <dgm:spPr/>
      <dgm:t>
        <a:bodyPr/>
        <a:lstStyle/>
        <a:p>
          <a:endParaRPr lang="en-US"/>
        </a:p>
      </dgm:t>
    </dgm:pt>
    <dgm:pt modelId="{B6120C42-EB28-3E4E-B721-3458F02F40C1}" type="pres">
      <dgm:prSet presAssocID="{DF3BA4BC-AF5C-924A-97C3-848DADC2032C}" presName="childTextHidden" presStyleLbl="bgAccFollowNode1" presStyleIdx="2" presStyleCnt="5"/>
      <dgm:spPr/>
      <dgm:t>
        <a:bodyPr/>
        <a:lstStyle/>
        <a:p>
          <a:endParaRPr lang="en-US"/>
        </a:p>
      </dgm:t>
    </dgm:pt>
    <dgm:pt modelId="{8F7721BE-D38B-2546-95C8-C60356D0EFF2}" type="pres">
      <dgm:prSet presAssocID="{DF3BA4BC-AF5C-924A-97C3-848DADC2032C}" presName="parentText" presStyleLbl="node1" presStyleIdx="2" presStyleCnt="5" custScaleX="251264" custScaleY="247941" custLinFactNeighborX="1722" custLinFactNeighborY="1">
        <dgm:presLayoutVars>
          <dgm:chMax val="1"/>
          <dgm:bulletEnabled val="1"/>
        </dgm:presLayoutVars>
      </dgm:prSet>
      <dgm:spPr/>
      <dgm:t>
        <a:bodyPr/>
        <a:lstStyle/>
        <a:p>
          <a:endParaRPr lang="en-US"/>
        </a:p>
      </dgm:t>
    </dgm:pt>
    <dgm:pt modelId="{DE991F32-85CE-514C-8B12-D1F44C06DEB9}" type="pres">
      <dgm:prSet presAssocID="{DF3BA4BC-AF5C-924A-97C3-848DADC2032C}" presName="aSpace" presStyleCnt="0"/>
      <dgm:spPr/>
    </dgm:pt>
    <dgm:pt modelId="{54896572-02B5-254E-BA0B-7DCCCB5EFED3}" type="pres">
      <dgm:prSet presAssocID="{FD3448AE-0FEA-D341-9DD8-0FB29636800E}" presName="compNode" presStyleCnt="0"/>
      <dgm:spPr/>
    </dgm:pt>
    <dgm:pt modelId="{875804F3-956C-AB4E-AFF8-194271B5E165}" type="pres">
      <dgm:prSet presAssocID="{FD3448AE-0FEA-D341-9DD8-0FB29636800E}" presName="noGeometry" presStyleCnt="0"/>
      <dgm:spPr/>
    </dgm:pt>
    <dgm:pt modelId="{B99141EB-6B64-5246-A9C0-982978D2903F}" type="pres">
      <dgm:prSet presAssocID="{FD3448AE-0FEA-D341-9DD8-0FB29636800E}" presName="childTextVisible" presStyleLbl="bgAccFollowNode1" presStyleIdx="3" presStyleCnt="5" custScaleY="46800">
        <dgm:presLayoutVars>
          <dgm:bulletEnabled val="1"/>
        </dgm:presLayoutVars>
      </dgm:prSet>
      <dgm:spPr/>
    </dgm:pt>
    <dgm:pt modelId="{3CF51A58-A052-494A-9B41-4140D072DDDC}" type="pres">
      <dgm:prSet presAssocID="{FD3448AE-0FEA-D341-9DD8-0FB29636800E}" presName="childTextHidden" presStyleLbl="bgAccFollowNode1" presStyleIdx="3" presStyleCnt="5"/>
      <dgm:spPr/>
    </dgm:pt>
    <dgm:pt modelId="{346E2159-8468-3946-8890-C20F90F40C16}" type="pres">
      <dgm:prSet presAssocID="{FD3448AE-0FEA-D341-9DD8-0FB29636800E}" presName="parentText" presStyleLbl="node1" presStyleIdx="3" presStyleCnt="5" custScaleX="251264" custScaleY="247941" custLinFactNeighborX="1723">
        <dgm:presLayoutVars>
          <dgm:chMax val="1"/>
          <dgm:bulletEnabled val="1"/>
        </dgm:presLayoutVars>
      </dgm:prSet>
      <dgm:spPr/>
      <dgm:t>
        <a:bodyPr/>
        <a:lstStyle/>
        <a:p>
          <a:endParaRPr lang="en-US"/>
        </a:p>
      </dgm:t>
    </dgm:pt>
    <dgm:pt modelId="{595B1560-79CF-4748-A841-986D85197678}" type="pres">
      <dgm:prSet presAssocID="{FD3448AE-0FEA-D341-9DD8-0FB29636800E}" presName="aSpace" presStyleCnt="0"/>
      <dgm:spPr/>
    </dgm:pt>
    <dgm:pt modelId="{C69B5670-7ED9-8A46-B78E-D4B90EA78713}" type="pres">
      <dgm:prSet presAssocID="{2F4C69A7-0DCD-794E-86D7-6F877D6AE053}" presName="compNode" presStyleCnt="0"/>
      <dgm:spPr/>
    </dgm:pt>
    <dgm:pt modelId="{16E7F51B-6574-2F45-83D8-DE33D3BA0DDB}" type="pres">
      <dgm:prSet presAssocID="{2F4C69A7-0DCD-794E-86D7-6F877D6AE053}" presName="noGeometry" presStyleCnt="0"/>
      <dgm:spPr/>
    </dgm:pt>
    <dgm:pt modelId="{0D9C538F-7902-8B4D-9360-520DF9F420A7}" type="pres">
      <dgm:prSet presAssocID="{2F4C69A7-0DCD-794E-86D7-6F877D6AE053}" presName="childTextVisible" presStyleLbl="bgAccFollowNode1" presStyleIdx="4" presStyleCnt="5" custScaleY="46800">
        <dgm:presLayoutVars>
          <dgm:bulletEnabled val="1"/>
        </dgm:presLayoutVars>
      </dgm:prSet>
      <dgm:spPr/>
    </dgm:pt>
    <dgm:pt modelId="{1DC0FEFB-0BF5-A04D-AABF-F9F76A126ABF}" type="pres">
      <dgm:prSet presAssocID="{2F4C69A7-0DCD-794E-86D7-6F877D6AE053}" presName="childTextHidden" presStyleLbl="bgAccFollowNode1" presStyleIdx="4" presStyleCnt="5"/>
      <dgm:spPr/>
    </dgm:pt>
    <dgm:pt modelId="{2BE542BB-BDD8-3147-8F1A-FA6DFB136B38}" type="pres">
      <dgm:prSet presAssocID="{2F4C69A7-0DCD-794E-86D7-6F877D6AE053}" presName="parentText" presStyleLbl="node1" presStyleIdx="4" presStyleCnt="5" custScaleX="251264" custScaleY="247941" custLinFactNeighborX="-181" custLinFactNeighborY="1903">
        <dgm:presLayoutVars>
          <dgm:chMax val="1"/>
          <dgm:bulletEnabled val="1"/>
        </dgm:presLayoutVars>
      </dgm:prSet>
      <dgm:spPr/>
      <dgm:t>
        <a:bodyPr/>
        <a:lstStyle/>
        <a:p>
          <a:endParaRPr lang="en-US"/>
        </a:p>
      </dgm:t>
    </dgm:pt>
  </dgm:ptLst>
  <dgm:cxnLst>
    <dgm:cxn modelId="{CCA30558-CACE-D947-8EF9-B5DCB0836DFC}" srcId="{242013EA-F901-0C40-877A-0EB36CF3CEB0}" destId="{168E766C-B2F5-7C48-A962-007E0B26399F}" srcOrd="1" destOrd="0" parTransId="{00BBBE3E-CC3D-1F46-9A32-71ED6944DD43}" sibTransId="{46E2244C-E366-154E-BABA-401AEC4F4673}"/>
    <dgm:cxn modelId="{6E2ADE85-D346-C247-BFAD-89AEB56C8F04}" type="presOf" srcId="{D8FDF374-6E72-144D-A23D-1358A0982B7C}" destId="{9E8E53FD-F59A-CB44-829F-96F04B129B9A}" srcOrd="0" destOrd="0" presId="urn:microsoft.com/office/officeart/2005/8/layout/hProcess6"/>
    <dgm:cxn modelId="{496F8040-F4FB-F941-9805-5AABCAA333F2}" srcId="{242013EA-F901-0C40-877A-0EB36CF3CEB0}" destId="{2F4C69A7-0DCD-794E-86D7-6F877D6AE053}" srcOrd="4" destOrd="0" parTransId="{78EB3583-B20A-DD47-8FD5-75C0385870CF}" sibTransId="{68DB8D73-2D38-7541-BF71-7FE5278111DB}"/>
    <dgm:cxn modelId="{7D1A428A-2028-A148-9405-9AE90B070CE5}" type="presOf" srcId="{FD3448AE-0FEA-D341-9DD8-0FB29636800E}" destId="{346E2159-8468-3946-8890-C20F90F40C16}" srcOrd="0" destOrd="0" presId="urn:microsoft.com/office/officeart/2005/8/layout/hProcess6"/>
    <dgm:cxn modelId="{8B204C4B-E392-8244-A6C3-080B23499707}" type="presOf" srcId="{242013EA-F901-0C40-877A-0EB36CF3CEB0}" destId="{30FAE690-FDDA-264A-8A03-28D62225B00B}" srcOrd="0" destOrd="0" presId="urn:microsoft.com/office/officeart/2005/8/layout/hProcess6"/>
    <dgm:cxn modelId="{C308EAA6-822A-244C-A497-C77E2FC72978}" srcId="{242013EA-F901-0C40-877A-0EB36CF3CEB0}" destId="{D8FDF374-6E72-144D-A23D-1358A0982B7C}" srcOrd="0" destOrd="0" parTransId="{28CB9726-B475-2743-9D94-CE2E53618C79}" sibTransId="{F71D1638-2F40-E145-8F3C-7062414E2E0B}"/>
    <dgm:cxn modelId="{C35FF05C-6035-9C48-AC82-94FA27A1A975}" type="presOf" srcId="{DF3BA4BC-AF5C-924A-97C3-848DADC2032C}" destId="{8F7721BE-D38B-2546-95C8-C60356D0EFF2}" srcOrd="0" destOrd="0" presId="urn:microsoft.com/office/officeart/2005/8/layout/hProcess6"/>
    <dgm:cxn modelId="{5E8C11A5-FE1C-7546-BFBD-CCD23A747264}" type="presOf" srcId="{2F4C69A7-0DCD-794E-86D7-6F877D6AE053}" destId="{2BE542BB-BDD8-3147-8F1A-FA6DFB136B38}" srcOrd="0" destOrd="0" presId="urn:microsoft.com/office/officeart/2005/8/layout/hProcess6"/>
    <dgm:cxn modelId="{8694F765-1C60-3946-96CE-5CF51B92E280}" type="presOf" srcId="{168E766C-B2F5-7C48-A962-007E0B26399F}" destId="{0E1461CC-CCEE-6649-B595-E5E9307332DF}" srcOrd="0" destOrd="0" presId="urn:microsoft.com/office/officeart/2005/8/layout/hProcess6"/>
    <dgm:cxn modelId="{ECE5C6F0-D728-6B44-8069-39FE511DA00D}" srcId="{242013EA-F901-0C40-877A-0EB36CF3CEB0}" destId="{DF3BA4BC-AF5C-924A-97C3-848DADC2032C}" srcOrd="2" destOrd="0" parTransId="{EDCBCB4A-4542-8740-9549-001B4616C55D}" sibTransId="{F2B3E0E6-6D7F-7944-B630-01D1C94B665C}"/>
    <dgm:cxn modelId="{BA2F7011-CE32-EB4D-A8AD-464AF1CCD32A}" srcId="{242013EA-F901-0C40-877A-0EB36CF3CEB0}" destId="{FD3448AE-0FEA-D341-9DD8-0FB29636800E}" srcOrd="3" destOrd="0" parTransId="{D6C4CCFC-559C-6645-AE6F-B2FF7A646407}" sibTransId="{2E881E1A-3296-1148-A806-FE66130B1163}"/>
    <dgm:cxn modelId="{460A38D4-B701-AD43-8037-C16680B7E228}" type="presParOf" srcId="{30FAE690-FDDA-264A-8A03-28D62225B00B}" destId="{4E90E558-9E2E-3A41-9D72-D7D5F79AD747}" srcOrd="0" destOrd="0" presId="urn:microsoft.com/office/officeart/2005/8/layout/hProcess6"/>
    <dgm:cxn modelId="{368206ED-5552-9C41-B1C8-0F5BF5FA8E29}" type="presParOf" srcId="{4E90E558-9E2E-3A41-9D72-D7D5F79AD747}" destId="{ECA1DD43-C395-9F4A-ABEB-C66AD99126DC}" srcOrd="0" destOrd="0" presId="urn:microsoft.com/office/officeart/2005/8/layout/hProcess6"/>
    <dgm:cxn modelId="{072166CB-9E2D-F14A-9A31-11454207C810}" type="presParOf" srcId="{4E90E558-9E2E-3A41-9D72-D7D5F79AD747}" destId="{EABD642D-DA72-0441-84C4-535D2435F418}" srcOrd="1" destOrd="0" presId="urn:microsoft.com/office/officeart/2005/8/layout/hProcess6"/>
    <dgm:cxn modelId="{F1EB6F57-4B9D-224D-9241-92910D8E350C}" type="presParOf" srcId="{4E90E558-9E2E-3A41-9D72-D7D5F79AD747}" destId="{D0E7A0CB-7BF4-364D-870F-50FD4D8EE771}" srcOrd="2" destOrd="0" presId="urn:microsoft.com/office/officeart/2005/8/layout/hProcess6"/>
    <dgm:cxn modelId="{AF842FBC-5D6F-7043-BB7A-7910A2D4205B}" type="presParOf" srcId="{4E90E558-9E2E-3A41-9D72-D7D5F79AD747}" destId="{9E8E53FD-F59A-CB44-829F-96F04B129B9A}" srcOrd="3" destOrd="0" presId="urn:microsoft.com/office/officeart/2005/8/layout/hProcess6"/>
    <dgm:cxn modelId="{9DB2A5F0-0CAC-7647-9E15-0F756DFD2E8B}" type="presParOf" srcId="{30FAE690-FDDA-264A-8A03-28D62225B00B}" destId="{DBDD21CC-E939-6143-B9C4-70428EEEEA54}" srcOrd="1" destOrd="0" presId="urn:microsoft.com/office/officeart/2005/8/layout/hProcess6"/>
    <dgm:cxn modelId="{9963694C-C259-FA49-9801-001300EA3DF9}" type="presParOf" srcId="{30FAE690-FDDA-264A-8A03-28D62225B00B}" destId="{3CDB926C-4BFD-3C49-B6BE-FE171E013258}" srcOrd="2" destOrd="0" presId="urn:microsoft.com/office/officeart/2005/8/layout/hProcess6"/>
    <dgm:cxn modelId="{14CA6706-2F8E-9448-93FF-254027348C31}" type="presParOf" srcId="{3CDB926C-4BFD-3C49-B6BE-FE171E013258}" destId="{3E3F9C23-D0D9-D14D-AA4B-08CC302599B2}" srcOrd="0" destOrd="0" presId="urn:microsoft.com/office/officeart/2005/8/layout/hProcess6"/>
    <dgm:cxn modelId="{536A8734-EED7-BD45-8E9C-ECE416962B91}" type="presParOf" srcId="{3CDB926C-4BFD-3C49-B6BE-FE171E013258}" destId="{D8DF6784-7732-D74A-BD87-D297DDA99662}" srcOrd="1" destOrd="0" presId="urn:microsoft.com/office/officeart/2005/8/layout/hProcess6"/>
    <dgm:cxn modelId="{58048481-2ECD-844D-9713-B1926FFF7BAD}" type="presParOf" srcId="{3CDB926C-4BFD-3C49-B6BE-FE171E013258}" destId="{465B596A-FE8A-B547-846F-4A394E77BE3C}" srcOrd="2" destOrd="0" presId="urn:microsoft.com/office/officeart/2005/8/layout/hProcess6"/>
    <dgm:cxn modelId="{627CDA2F-FB52-644F-BD3C-EFB5FA042403}" type="presParOf" srcId="{3CDB926C-4BFD-3C49-B6BE-FE171E013258}" destId="{0E1461CC-CCEE-6649-B595-E5E9307332DF}" srcOrd="3" destOrd="0" presId="urn:microsoft.com/office/officeart/2005/8/layout/hProcess6"/>
    <dgm:cxn modelId="{9CDD24DC-5F05-1142-A58F-810493A6D98C}" type="presParOf" srcId="{30FAE690-FDDA-264A-8A03-28D62225B00B}" destId="{6B76FB5B-E446-4E4A-82BC-8FDF3CFD5391}" srcOrd="3" destOrd="0" presId="urn:microsoft.com/office/officeart/2005/8/layout/hProcess6"/>
    <dgm:cxn modelId="{836F4AAA-EB69-0E47-9A4A-69A96DF96259}" type="presParOf" srcId="{30FAE690-FDDA-264A-8A03-28D62225B00B}" destId="{8C64A717-0FDA-1745-A178-14AF85A4A5B7}" srcOrd="4" destOrd="0" presId="urn:microsoft.com/office/officeart/2005/8/layout/hProcess6"/>
    <dgm:cxn modelId="{A67FD5A1-E008-0648-A121-60731CCE6E81}" type="presParOf" srcId="{8C64A717-0FDA-1745-A178-14AF85A4A5B7}" destId="{A7E63BDC-957C-F341-9E3F-96E45B61E7A6}" srcOrd="0" destOrd="0" presId="urn:microsoft.com/office/officeart/2005/8/layout/hProcess6"/>
    <dgm:cxn modelId="{7DC1DD44-B70E-3149-BD24-8AE0E31F6E84}" type="presParOf" srcId="{8C64A717-0FDA-1745-A178-14AF85A4A5B7}" destId="{77433F25-C604-8140-8615-489F2D4BE2FE}" srcOrd="1" destOrd="0" presId="urn:microsoft.com/office/officeart/2005/8/layout/hProcess6"/>
    <dgm:cxn modelId="{2E8EC8CB-3E29-3849-AF69-A2065A038AFA}" type="presParOf" srcId="{8C64A717-0FDA-1745-A178-14AF85A4A5B7}" destId="{B6120C42-EB28-3E4E-B721-3458F02F40C1}" srcOrd="2" destOrd="0" presId="urn:microsoft.com/office/officeart/2005/8/layout/hProcess6"/>
    <dgm:cxn modelId="{2C18ABAC-6CDA-B849-BACE-84C3AB746A37}" type="presParOf" srcId="{8C64A717-0FDA-1745-A178-14AF85A4A5B7}" destId="{8F7721BE-D38B-2546-95C8-C60356D0EFF2}" srcOrd="3" destOrd="0" presId="urn:microsoft.com/office/officeart/2005/8/layout/hProcess6"/>
    <dgm:cxn modelId="{C9BCBCDC-B351-D442-B27C-2EC360A2C501}" type="presParOf" srcId="{30FAE690-FDDA-264A-8A03-28D62225B00B}" destId="{DE991F32-85CE-514C-8B12-D1F44C06DEB9}" srcOrd="5" destOrd="0" presId="urn:microsoft.com/office/officeart/2005/8/layout/hProcess6"/>
    <dgm:cxn modelId="{BC319F3E-6CB9-CF43-A6D8-726474EFBAA3}" type="presParOf" srcId="{30FAE690-FDDA-264A-8A03-28D62225B00B}" destId="{54896572-02B5-254E-BA0B-7DCCCB5EFED3}" srcOrd="6" destOrd="0" presId="urn:microsoft.com/office/officeart/2005/8/layout/hProcess6"/>
    <dgm:cxn modelId="{5DA04C6B-7D30-F142-8D9B-BD122EA81C6C}" type="presParOf" srcId="{54896572-02B5-254E-BA0B-7DCCCB5EFED3}" destId="{875804F3-956C-AB4E-AFF8-194271B5E165}" srcOrd="0" destOrd="0" presId="urn:microsoft.com/office/officeart/2005/8/layout/hProcess6"/>
    <dgm:cxn modelId="{2BD09BE3-1BFE-F743-A883-DE402EE85AD1}" type="presParOf" srcId="{54896572-02B5-254E-BA0B-7DCCCB5EFED3}" destId="{B99141EB-6B64-5246-A9C0-982978D2903F}" srcOrd="1" destOrd="0" presId="urn:microsoft.com/office/officeart/2005/8/layout/hProcess6"/>
    <dgm:cxn modelId="{BA981861-3266-274A-B2CE-51CD8E66D371}" type="presParOf" srcId="{54896572-02B5-254E-BA0B-7DCCCB5EFED3}" destId="{3CF51A58-A052-494A-9B41-4140D072DDDC}" srcOrd="2" destOrd="0" presId="urn:microsoft.com/office/officeart/2005/8/layout/hProcess6"/>
    <dgm:cxn modelId="{752EE937-A7EB-F947-B9E9-79930AEA62D1}" type="presParOf" srcId="{54896572-02B5-254E-BA0B-7DCCCB5EFED3}" destId="{346E2159-8468-3946-8890-C20F90F40C16}" srcOrd="3" destOrd="0" presId="urn:microsoft.com/office/officeart/2005/8/layout/hProcess6"/>
    <dgm:cxn modelId="{5A74D13D-D432-0042-8E3F-EF42BDA33D25}" type="presParOf" srcId="{30FAE690-FDDA-264A-8A03-28D62225B00B}" destId="{595B1560-79CF-4748-A841-986D85197678}" srcOrd="7" destOrd="0" presId="urn:microsoft.com/office/officeart/2005/8/layout/hProcess6"/>
    <dgm:cxn modelId="{A420C61A-C838-A948-ADE1-A6141256774D}" type="presParOf" srcId="{30FAE690-FDDA-264A-8A03-28D62225B00B}" destId="{C69B5670-7ED9-8A46-B78E-D4B90EA78713}" srcOrd="8" destOrd="0" presId="urn:microsoft.com/office/officeart/2005/8/layout/hProcess6"/>
    <dgm:cxn modelId="{DA8A0A84-3A10-864B-A8D0-963D59C667E6}" type="presParOf" srcId="{C69B5670-7ED9-8A46-B78E-D4B90EA78713}" destId="{16E7F51B-6574-2F45-83D8-DE33D3BA0DDB}" srcOrd="0" destOrd="0" presId="urn:microsoft.com/office/officeart/2005/8/layout/hProcess6"/>
    <dgm:cxn modelId="{82BCFFDE-A4A7-5345-B9A0-3F2C7EC9257A}" type="presParOf" srcId="{C69B5670-7ED9-8A46-B78E-D4B90EA78713}" destId="{0D9C538F-7902-8B4D-9360-520DF9F420A7}" srcOrd="1" destOrd="0" presId="urn:microsoft.com/office/officeart/2005/8/layout/hProcess6"/>
    <dgm:cxn modelId="{F5E5CBD3-C045-834B-81F7-C6E56AC090D5}" type="presParOf" srcId="{C69B5670-7ED9-8A46-B78E-D4B90EA78713}" destId="{1DC0FEFB-0BF5-A04D-AABF-F9F76A126ABF}" srcOrd="2" destOrd="0" presId="urn:microsoft.com/office/officeart/2005/8/layout/hProcess6"/>
    <dgm:cxn modelId="{F0D4486D-C542-7045-B14A-0E8A7109A9B7}" type="presParOf" srcId="{C69B5670-7ED9-8A46-B78E-D4B90EA78713}" destId="{2BE542BB-BDD8-3147-8F1A-FA6DFB136B38}"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2013EA-F901-0C40-877A-0EB36CF3CEB0}" type="doc">
      <dgm:prSet loTypeId="urn:microsoft.com/office/officeart/2005/8/layout/cycle2" loCatId="" qsTypeId="urn:microsoft.com/office/officeart/2005/8/quickstyle/3D3" qsCatId="3D" csTypeId="urn:microsoft.com/office/officeart/2005/8/colors/accent5_2" csCatId="accent5" phldr="1"/>
      <dgm:spPr/>
      <dgm:t>
        <a:bodyPr/>
        <a:lstStyle/>
        <a:p>
          <a:endParaRPr lang="en-US"/>
        </a:p>
      </dgm:t>
    </dgm:pt>
    <dgm:pt modelId="{D8FDF374-6E72-144D-A23D-1358A0982B7C}">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Update App</a:t>
          </a:r>
          <a:r>
            <a:rPr lang="en-US" b="0" i="0" baseline="0" smtClean="0">
              <a:solidFill>
                <a:schemeClr val="tx1"/>
              </a:solidFill>
              <a:latin typeface="Adobe Clean Light" charset="0"/>
              <a:ea typeface="Adobe Clean Light" charset="0"/>
              <a:cs typeface="Adobe Clean Light" charset="0"/>
            </a:rPr>
            <a:t> Screens and Content</a:t>
          </a:r>
          <a:endParaRPr lang="en-US" b="0" i="0" dirty="0">
            <a:solidFill>
              <a:schemeClr val="tx1"/>
            </a:solidFill>
            <a:latin typeface="Adobe Clean Light" charset="0"/>
            <a:ea typeface="Adobe Clean Light" charset="0"/>
            <a:cs typeface="Adobe Clean Light" charset="0"/>
          </a:endParaRPr>
        </a:p>
      </dgm:t>
    </dgm:pt>
    <dgm:pt modelId="{28CB9726-B475-2743-9D94-CE2E53618C79}" type="parTrans" cxnId="{C308EAA6-822A-244C-A497-C77E2FC72978}">
      <dgm:prSet/>
      <dgm:spPr/>
      <dgm:t>
        <a:bodyPr/>
        <a:lstStyle/>
        <a:p>
          <a:endParaRPr lang="en-US">
            <a:solidFill>
              <a:schemeClr val="tx1"/>
            </a:solidFill>
          </a:endParaRPr>
        </a:p>
      </dgm:t>
    </dgm:pt>
    <dgm:pt modelId="{F71D1638-2F40-E145-8F3C-7062414E2E0B}" type="sibTrans" cxnId="{C308EAA6-822A-244C-A497-C77E2FC72978}">
      <dgm:prSet/>
      <dgm:spPr/>
      <dgm:t>
        <a:bodyPr/>
        <a:lstStyle/>
        <a:p>
          <a:endParaRPr lang="en-US">
            <a:solidFill>
              <a:schemeClr val="tx1"/>
            </a:solidFill>
          </a:endParaRPr>
        </a:p>
      </dgm:t>
    </dgm:pt>
    <dgm:pt modelId="{168E766C-B2F5-7C48-A962-007E0B26399F}">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Deliver Updates</a:t>
          </a:r>
          <a:r>
            <a:rPr lang="en-US" b="0" i="0" baseline="0" smtClean="0">
              <a:solidFill>
                <a:schemeClr val="tx1"/>
              </a:solidFill>
              <a:latin typeface="Adobe Clean Light" charset="0"/>
              <a:ea typeface="Adobe Clean Light" charset="0"/>
              <a:cs typeface="Adobe Clean Light" charset="0"/>
            </a:rPr>
            <a:t> to App</a:t>
          </a:r>
          <a:endParaRPr lang="en-US" b="0" i="0" dirty="0">
            <a:solidFill>
              <a:schemeClr val="tx1"/>
            </a:solidFill>
            <a:latin typeface="Adobe Clean Light" charset="0"/>
            <a:ea typeface="Adobe Clean Light" charset="0"/>
            <a:cs typeface="Adobe Clean Light" charset="0"/>
          </a:endParaRPr>
        </a:p>
      </dgm:t>
    </dgm:pt>
    <dgm:pt modelId="{00BBBE3E-CC3D-1F46-9A32-71ED6944DD43}" type="parTrans" cxnId="{CCA30558-CACE-D947-8EF9-B5DCB0836DFC}">
      <dgm:prSet/>
      <dgm:spPr/>
      <dgm:t>
        <a:bodyPr/>
        <a:lstStyle/>
        <a:p>
          <a:endParaRPr lang="en-US">
            <a:solidFill>
              <a:schemeClr val="tx1"/>
            </a:solidFill>
          </a:endParaRPr>
        </a:p>
      </dgm:t>
    </dgm:pt>
    <dgm:pt modelId="{46E2244C-E366-154E-BABA-401AEC4F4673}" type="sibTrans" cxnId="{CCA30558-CACE-D947-8EF9-B5DCB0836DFC}">
      <dgm:prSet/>
      <dgm:spPr/>
      <dgm:t>
        <a:bodyPr/>
        <a:lstStyle/>
        <a:p>
          <a:endParaRPr lang="en-US">
            <a:solidFill>
              <a:schemeClr val="tx1"/>
            </a:solidFill>
          </a:endParaRPr>
        </a:p>
      </dgm:t>
    </dgm:pt>
    <dgm:pt modelId="{DF3BA4BC-AF5C-924A-97C3-848DADC2032C}">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Send Update Notifications</a:t>
          </a:r>
          <a:endParaRPr lang="en-US" b="0" i="0" dirty="0">
            <a:solidFill>
              <a:schemeClr val="tx1"/>
            </a:solidFill>
            <a:latin typeface="Adobe Clean Light" charset="0"/>
            <a:ea typeface="Adobe Clean Light" charset="0"/>
            <a:cs typeface="Adobe Clean Light" charset="0"/>
          </a:endParaRPr>
        </a:p>
      </dgm:t>
    </dgm:pt>
    <dgm:pt modelId="{EDCBCB4A-4542-8740-9549-001B4616C55D}" type="parTrans" cxnId="{ECE5C6F0-D728-6B44-8069-39FE511DA00D}">
      <dgm:prSet/>
      <dgm:spPr/>
      <dgm:t>
        <a:bodyPr/>
        <a:lstStyle/>
        <a:p>
          <a:endParaRPr lang="en-US">
            <a:solidFill>
              <a:schemeClr val="tx1"/>
            </a:solidFill>
          </a:endParaRPr>
        </a:p>
      </dgm:t>
    </dgm:pt>
    <dgm:pt modelId="{F2B3E0E6-6D7F-7944-B630-01D1C94B665C}" type="sibTrans" cxnId="{ECE5C6F0-D728-6B44-8069-39FE511DA00D}">
      <dgm:prSet/>
      <dgm:spPr/>
      <dgm:t>
        <a:bodyPr/>
        <a:lstStyle/>
        <a:p>
          <a:endParaRPr lang="en-US">
            <a:solidFill>
              <a:schemeClr val="tx1"/>
            </a:solidFill>
          </a:endParaRPr>
        </a:p>
      </dgm:t>
    </dgm:pt>
    <dgm:pt modelId="{FD3448AE-0FEA-D341-9DD8-0FB29636800E}">
      <dgm:prSe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Engage</a:t>
          </a:r>
          <a:r>
            <a:rPr lang="en-US" b="0" i="0" baseline="0" smtClean="0">
              <a:solidFill>
                <a:schemeClr val="tx1"/>
              </a:solidFill>
              <a:latin typeface="Adobe Clean Light" charset="0"/>
              <a:ea typeface="Adobe Clean Light" charset="0"/>
              <a:cs typeface="Adobe Clean Light" charset="0"/>
            </a:rPr>
            <a:t> with In-app Messages</a:t>
          </a:r>
          <a:endParaRPr lang="en-US" b="0" i="0" dirty="0">
            <a:solidFill>
              <a:schemeClr val="tx1"/>
            </a:solidFill>
            <a:latin typeface="Adobe Clean Light" charset="0"/>
            <a:ea typeface="Adobe Clean Light" charset="0"/>
            <a:cs typeface="Adobe Clean Light" charset="0"/>
          </a:endParaRPr>
        </a:p>
      </dgm:t>
    </dgm:pt>
    <dgm:pt modelId="{D6C4CCFC-559C-6645-AE6F-B2FF7A646407}" type="parTrans" cxnId="{BA2F7011-CE32-EB4D-A8AD-464AF1CCD32A}">
      <dgm:prSet/>
      <dgm:spPr/>
      <dgm:t>
        <a:bodyPr/>
        <a:lstStyle/>
        <a:p>
          <a:endParaRPr lang="en-US">
            <a:solidFill>
              <a:schemeClr val="tx1"/>
            </a:solidFill>
          </a:endParaRPr>
        </a:p>
      </dgm:t>
    </dgm:pt>
    <dgm:pt modelId="{2E881E1A-3296-1148-A806-FE66130B1163}" type="sibTrans" cxnId="{BA2F7011-CE32-EB4D-A8AD-464AF1CCD32A}">
      <dgm:prSet/>
      <dgm:spPr/>
      <dgm:t>
        <a:bodyPr/>
        <a:lstStyle/>
        <a:p>
          <a:endParaRPr lang="en-US">
            <a:solidFill>
              <a:schemeClr val="tx1"/>
            </a:solidFill>
          </a:endParaRPr>
        </a:p>
      </dgm:t>
    </dgm:pt>
    <dgm:pt modelId="{2F4C69A7-0DCD-794E-86D7-6F877D6AE053}">
      <dgm:prSe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Analyze</a:t>
          </a:r>
          <a:r>
            <a:rPr lang="en-US" b="0" i="0" baseline="0" smtClean="0">
              <a:solidFill>
                <a:schemeClr val="tx1"/>
              </a:solidFill>
              <a:latin typeface="Adobe Clean Light" charset="0"/>
              <a:ea typeface="Adobe Clean Light" charset="0"/>
              <a:cs typeface="Adobe Clean Light" charset="0"/>
            </a:rPr>
            <a:t> with Adobe Analytics</a:t>
          </a:r>
          <a:endParaRPr lang="en-US" b="0" i="0" dirty="0">
            <a:solidFill>
              <a:schemeClr val="tx1"/>
            </a:solidFill>
            <a:latin typeface="Adobe Clean Light" charset="0"/>
            <a:ea typeface="Adobe Clean Light" charset="0"/>
            <a:cs typeface="Adobe Clean Light" charset="0"/>
          </a:endParaRPr>
        </a:p>
      </dgm:t>
    </dgm:pt>
    <dgm:pt modelId="{78EB3583-B20A-DD47-8FD5-75C0385870CF}" type="parTrans" cxnId="{496F8040-F4FB-F941-9805-5AABCAA333F2}">
      <dgm:prSet/>
      <dgm:spPr/>
      <dgm:t>
        <a:bodyPr/>
        <a:lstStyle/>
        <a:p>
          <a:endParaRPr lang="en-US">
            <a:solidFill>
              <a:schemeClr val="tx1"/>
            </a:solidFill>
          </a:endParaRPr>
        </a:p>
      </dgm:t>
    </dgm:pt>
    <dgm:pt modelId="{68DB8D73-2D38-7541-BF71-7FE5278111DB}" type="sibTrans" cxnId="{496F8040-F4FB-F941-9805-5AABCAA333F2}">
      <dgm:prSet/>
      <dgm:spPr/>
      <dgm:t>
        <a:bodyPr/>
        <a:lstStyle/>
        <a:p>
          <a:endParaRPr lang="en-US">
            <a:solidFill>
              <a:schemeClr val="tx1"/>
            </a:solidFill>
          </a:endParaRPr>
        </a:p>
      </dgm:t>
    </dgm:pt>
    <dgm:pt modelId="{3743B1F7-6D01-4E4D-8D2E-7DA6AC934F29}" type="pres">
      <dgm:prSet presAssocID="{242013EA-F901-0C40-877A-0EB36CF3CEB0}" presName="cycle" presStyleCnt="0">
        <dgm:presLayoutVars>
          <dgm:dir/>
          <dgm:resizeHandles val="exact"/>
        </dgm:presLayoutVars>
      </dgm:prSet>
      <dgm:spPr/>
      <dgm:t>
        <a:bodyPr/>
        <a:lstStyle/>
        <a:p>
          <a:endParaRPr lang="en-US"/>
        </a:p>
      </dgm:t>
    </dgm:pt>
    <dgm:pt modelId="{FEDB2AE5-6230-1E43-8EC4-533A1D99155C}" type="pres">
      <dgm:prSet presAssocID="{D8FDF374-6E72-144D-A23D-1358A0982B7C}" presName="node" presStyleLbl="node1" presStyleIdx="0" presStyleCnt="5">
        <dgm:presLayoutVars>
          <dgm:bulletEnabled val="1"/>
        </dgm:presLayoutVars>
      </dgm:prSet>
      <dgm:spPr/>
      <dgm:t>
        <a:bodyPr/>
        <a:lstStyle/>
        <a:p>
          <a:endParaRPr lang="en-US"/>
        </a:p>
      </dgm:t>
    </dgm:pt>
    <dgm:pt modelId="{3D369886-0B1F-1E4C-A04F-6F00F50F3F63}" type="pres">
      <dgm:prSet presAssocID="{F71D1638-2F40-E145-8F3C-7062414E2E0B}" presName="sibTrans" presStyleLbl="sibTrans2D1" presStyleIdx="0" presStyleCnt="5"/>
      <dgm:spPr/>
      <dgm:t>
        <a:bodyPr/>
        <a:lstStyle/>
        <a:p>
          <a:endParaRPr lang="en-US"/>
        </a:p>
      </dgm:t>
    </dgm:pt>
    <dgm:pt modelId="{BE8DF4AB-D946-064E-9DEE-BE7D73B570AD}" type="pres">
      <dgm:prSet presAssocID="{F71D1638-2F40-E145-8F3C-7062414E2E0B}" presName="connectorText" presStyleLbl="sibTrans2D1" presStyleIdx="0" presStyleCnt="5"/>
      <dgm:spPr/>
      <dgm:t>
        <a:bodyPr/>
        <a:lstStyle/>
        <a:p>
          <a:endParaRPr lang="en-US"/>
        </a:p>
      </dgm:t>
    </dgm:pt>
    <dgm:pt modelId="{CE717EFC-E65A-EF48-BA6E-BBD35A1FCFAC}" type="pres">
      <dgm:prSet presAssocID="{168E766C-B2F5-7C48-A962-007E0B26399F}" presName="node" presStyleLbl="node1" presStyleIdx="1" presStyleCnt="5">
        <dgm:presLayoutVars>
          <dgm:bulletEnabled val="1"/>
        </dgm:presLayoutVars>
      </dgm:prSet>
      <dgm:spPr/>
      <dgm:t>
        <a:bodyPr/>
        <a:lstStyle/>
        <a:p>
          <a:endParaRPr lang="en-US"/>
        </a:p>
      </dgm:t>
    </dgm:pt>
    <dgm:pt modelId="{232A70C0-A4EE-A441-873F-1BA0B1FCDC1F}" type="pres">
      <dgm:prSet presAssocID="{46E2244C-E366-154E-BABA-401AEC4F4673}" presName="sibTrans" presStyleLbl="sibTrans2D1" presStyleIdx="1" presStyleCnt="5"/>
      <dgm:spPr/>
      <dgm:t>
        <a:bodyPr/>
        <a:lstStyle/>
        <a:p>
          <a:endParaRPr lang="en-US"/>
        </a:p>
      </dgm:t>
    </dgm:pt>
    <dgm:pt modelId="{FC1A8769-A4B4-904C-A5EC-0557E815709A}" type="pres">
      <dgm:prSet presAssocID="{46E2244C-E366-154E-BABA-401AEC4F4673}" presName="connectorText" presStyleLbl="sibTrans2D1" presStyleIdx="1" presStyleCnt="5"/>
      <dgm:spPr/>
      <dgm:t>
        <a:bodyPr/>
        <a:lstStyle/>
        <a:p>
          <a:endParaRPr lang="en-US"/>
        </a:p>
      </dgm:t>
    </dgm:pt>
    <dgm:pt modelId="{ADE8CB9B-F64D-6F4B-B853-1B19C71B1CCF}" type="pres">
      <dgm:prSet presAssocID="{DF3BA4BC-AF5C-924A-97C3-848DADC2032C}" presName="node" presStyleLbl="node1" presStyleIdx="2" presStyleCnt="5">
        <dgm:presLayoutVars>
          <dgm:bulletEnabled val="1"/>
        </dgm:presLayoutVars>
      </dgm:prSet>
      <dgm:spPr/>
      <dgm:t>
        <a:bodyPr/>
        <a:lstStyle/>
        <a:p>
          <a:endParaRPr lang="en-US"/>
        </a:p>
      </dgm:t>
    </dgm:pt>
    <dgm:pt modelId="{01CA592B-5E62-6F4F-926E-279A29D04EA9}" type="pres">
      <dgm:prSet presAssocID="{F2B3E0E6-6D7F-7944-B630-01D1C94B665C}" presName="sibTrans" presStyleLbl="sibTrans2D1" presStyleIdx="2" presStyleCnt="5"/>
      <dgm:spPr/>
      <dgm:t>
        <a:bodyPr/>
        <a:lstStyle/>
        <a:p>
          <a:endParaRPr lang="en-US"/>
        </a:p>
      </dgm:t>
    </dgm:pt>
    <dgm:pt modelId="{628BDCB6-F0F9-D740-8B33-67BF9AF17BD7}" type="pres">
      <dgm:prSet presAssocID="{F2B3E0E6-6D7F-7944-B630-01D1C94B665C}" presName="connectorText" presStyleLbl="sibTrans2D1" presStyleIdx="2" presStyleCnt="5"/>
      <dgm:spPr/>
      <dgm:t>
        <a:bodyPr/>
        <a:lstStyle/>
        <a:p>
          <a:endParaRPr lang="en-US"/>
        </a:p>
      </dgm:t>
    </dgm:pt>
    <dgm:pt modelId="{DE71BDEA-CDB9-FF4E-8461-C578BAEB8041}" type="pres">
      <dgm:prSet presAssocID="{FD3448AE-0FEA-D341-9DD8-0FB29636800E}" presName="node" presStyleLbl="node1" presStyleIdx="3" presStyleCnt="5">
        <dgm:presLayoutVars>
          <dgm:bulletEnabled val="1"/>
        </dgm:presLayoutVars>
      </dgm:prSet>
      <dgm:spPr/>
      <dgm:t>
        <a:bodyPr/>
        <a:lstStyle/>
        <a:p>
          <a:endParaRPr lang="en-US"/>
        </a:p>
      </dgm:t>
    </dgm:pt>
    <dgm:pt modelId="{87ADFD4C-961D-BB4D-AC18-1F400FC953F3}" type="pres">
      <dgm:prSet presAssocID="{2E881E1A-3296-1148-A806-FE66130B1163}" presName="sibTrans" presStyleLbl="sibTrans2D1" presStyleIdx="3" presStyleCnt="5"/>
      <dgm:spPr/>
      <dgm:t>
        <a:bodyPr/>
        <a:lstStyle/>
        <a:p>
          <a:endParaRPr lang="en-US"/>
        </a:p>
      </dgm:t>
    </dgm:pt>
    <dgm:pt modelId="{3F8D8F6F-06CE-8D40-9D96-293FC5252134}" type="pres">
      <dgm:prSet presAssocID="{2E881E1A-3296-1148-A806-FE66130B1163}" presName="connectorText" presStyleLbl="sibTrans2D1" presStyleIdx="3" presStyleCnt="5"/>
      <dgm:spPr/>
      <dgm:t>
        <a:bodyPr/>
        <a:lstStyle/>
        <a:p>
          <a:endParaRPr lang="en-US"/>
        </a:p>
      </dgm:t>
    </dgm:pt>
    <dgm:pt modelId="{2234AFE7-643F-2845-BC33-4394E103A806}" type="pres">
      <dgm:prSet presAssocID="{2F4C69A7-0DCD-794E-86D7-6F877D6AE053}" presName="node" presStyleLbl="node1" presStyleIdx="4" presStyleCnt="5">
        <dgm:presLayoutVars>
          <dgm:bulletEnabled val="1"/>
        </dgm:presLayoutVars>
      </dgm:prSet>
      <dgm:spPr/>
      <dgm:t>
        <a:bodyPr/>
        <a:lstStyle/>
        <a:p>
          <a:endParaRPr lang="en-US"/>
        </a:p>
      </dgm:t>
    </dgm:pt>
    <dgm:pt modelId="{11634778-47D9-3F4C-90B4-03D7F40D1A1E}" type="pres">
      <dgm:prSet presAssocID="{68DB8D73-2D38-7541-BF71-7FE5278111DB}" presName="sibTrans" presStyleLbl="sibTrans2D1" presStyleIdx="4" presStyleCnt="5"/>
      <dgm:spPr/>
      <dgm:t>
        <a:bodyPr/>
        <a:lstStyle/>
        <a:p>
          <a:endParaRPr lang="en-US"/>
        </a:p>
      </dgm:t>
    </dgm:pt>
    <dgm:pt modelId="{27E03019-C791-2643-AD86-8A03CE685966}" type="pres">
      <dgm:prSet presAssocID="{68DB8D73-2D38-7541-BF71-7FE5278111DB}" presName="connectorText" presStyleLbl="sibTrans2D1" presStyleIdx="4" presStyleCnt="5"/>
      <dgm:spPr/>
      <dgm:t>
        <a:bodyPr/>
        <a:lstStyle/>
        <a:p>
          <a:endParaRPr lang="en-US"/>
        </a:p>
      </dgm:t>
    </dgm:pt>
  </dgm:ptLst>
  <dgm:cxnLst>
    <dgm:cxn modelId="{7E3EBC68-8C4E-F148-950C-00FBF7E4965A}" type="presOf" srcId="{2E881E1A-3296-1148-A806-FE66130B1163}" destId="{3F8D8F6F-06CE-8D40-9D96-293FC5252134}" srcOrd="1" destOrd="0" presId="urn:microsoft.com/office/officeart/2005/8/layout/cycle2"/>
    <dgm:cxn modelId="{CCA30558-CACE-D947-8EF9-B5DCB0836DFC}" srcId="{242013EA-F901-0C40-877A-0EB36CF3CEB0}" destId="{168E766C-B2F5-7C48-A962-007E0B26399F}" srcOrd="1" destOrd="0" parTransId="{00BBBE3E-CC3D-1F46-9A32-71ED6944DD43}" sibTransId="{46E2244C-E366-154E-BABA-401AEC4F4673}"/>
    <dgm:cxn modelId="{A0DAE6B6-DA01-CA44-9C27-BB2706E43390}" type="presOf" srcId="{F2B3E0E6-6D7F-7944-B630-01D1C94B665C}" destId="{01CA592B-5E62-6F4F-926E-279A29D04EA9}" srcOrd="0" destOrd="0" presId="urn:microsoft.com/office/officeart/2005/8/layout/cycle2"/>
    <dgm:cxn modelId="{45799B51-BCD3-9141-927B-1A49EA55D21C}" type="presOf" srcId="{F71D1638-2F40-E145-8F3C-7062414E2E0B}" destId="{3D369886-0B1F-1E4C-A04F-6F00F50F3F63}" srcOrd="0" destOrd="0" presId="urn:microsoft.com/office/officeart/2005/8/layout/cycle2"/>
    <dgm:cxn modelId="{A1DEF550-C91A-8243-815D-19C12F90B609}" type="presOf" srcId="{2E881E1A-3296-1148-A806-FE66130B1163}" destId="{87ADFD4C-961D-BB4D-AC18-1F400FC953F3}" srcOrd="0" destOrd="0" presId="urn:microsoft.com/office/officeart/2005/8/layout/cycle2"/>
    <dgm:cxn modelId="{D9351820-B554-D64B-96A9-D84B4884862B}" type="presOf" srcId="{FD3448AE-0FEA-D341-9DD8-0FB29636800E}" destId="{DE71BDEA-CDB9-FF4E-8461-C578BAEB8041}" srcOrd="0" destOrd="0" presId="urn:microsoft.com/office/officeart/2005/8/layout/cycle2"/>
    <dgm:cxn modelId="{BAFC33A3-2745-414C-B14E-CB35B29A26B4}" type="presOf" srcId="{46E2244C-E366-154E-BABA-401AEC4F4673}" destId="{FC1A8769-A4B4-904C-A5EC-0557E815709A}" srcOrd="1" destOrd="0" presId="urn:microsoft.com/office/officeart/2005/8/layout/cycle2"/>
    <dgm:cxn modelId="{2CA7B233-E688-AF45-8577-737405F37BE9}" type="presOf" srcId="{F2B3E0E6-6D7F-7944-B630-01D1C94B665C}" destId="{628BDCB6-F0F9-D740-8B33-67BF9AF17BD7}" srcOrd="1" destOrd="0" presId="urn:microsoft.com/office/officeart/2005/8/layout/cycle2"/>
    <dgm:cxn modelId="{496F8040-F4FB-F941-9805-5AABCAA333F2}" srcId="{242013EA-F901-0C40-877A-0EB36CF3CEB0}" destId="{2F4C69A7-0DCD-794E-86D7-6F877D6AE053}" srcOrd="4" destOrd="0" parTransId="{78EB3583-B20A-DD47-8FD5-75C0385870CF}" sibTransId="{68DB8D73-2D38-7541-BF71-7FE5278111DB}"/>
    <dgm:cxn modelId="{8302CF85-0FB3-094D-8F6F-2B263BF15194}" type="presOf" srcId="{68DB8D73-2D38-7541-BF71-7FE5278111DB}" destId="{11634778-47D9-3F4C-90B4-03D7F40D1A1E}" srcOrd="0" destOrd="0" presId="urn:microsoft.com/office/officeart/2005/8/layout/cycle2"/>
    <dgm:cxn modelId="{D1754FAC-7D30-3F48-82D2-CE30B4798270}" type="presOf" srcId="{D8FDF374-6E72-144D-A23D-1358A0982B7C}" destId="{FEDB2AE5-6230-1E43-8EC4-533A1D99155C}" srcOrd="0" destOrd="0" presId="urn:microsoft.com/office/officeart/2005/8/layout/cycle2"/>
    <dgm:cxn modelId="{C308EAA6-822A-244C-A497-C77E2FC72978}" srcId="{242013EA-F901-0C40-877A-0EB36CF3CEB0}" destId="{D8FDF374-6E72-144D-A23D-1358A0982B7C}" srcOrd="0" destOrd="0" parTransId="{28CB9726-B475-2743-9D94-CE2E53618C79}" sibTransId="{F71D1638-2F40-E145-8F3C-7062414E2E0B}"/>
    <dgm:cxn modelId="{5106BF53-30CF-3C42-95EA-C5B0733A2FA3}" type="presOf" srcId="{DF3BA4BC-AF5C-924A-97C3-848DADC2032C}" destId="{ADE8CB9B-F64D-6F4B-B853-1B19C71B1CCF}" srcOrd="0" destOrd="0" presId="urn:microsoft.com/office/officeart/2005/8/layout/cycle2"/>
    <dgm:cxn modelId="{61C7EAD7-4B94-B94D-A527-05E2134097C8}" type="presOf" srcId="{F71D1638-2F40-E145-8F3C-7062414E2E0B}" destId="{BE8DF4AB-D946-064E-9DEE-BE7D73B570AD}" srcOrd="1" destOrd="0" presId="urn:microsoft.com/office/officeart/2005/8/layout/cycle2"/>
    <dgm:cxn modelId="{ECE42CE5-831F-5143-B8FB-B6D05D44EC0C}" type="presOf" srcId="{46E2244C-E366-154E-BABA-401AEC4F4673}" destId="{232A70C0-A4EE-A441-873F-1BA0B1FCDC1F}" srcOrd="0" destOrd="0" presId="urn:microsoft.com/office/officeart/2005/8/layout/cycle2"/>
    <dgm:cxn modelId="{4FCD0AF6-7A4D-794E-96FE-7803163A949C}" type="presOf" srcId="{68DB8D73-2D38-7541-BF71-7FE5278111DB}" destId="{27E03019-C791-2643-AD86-8A03CE685966}" srcOrd="1" destOrd="0" presId="urn:microsoft.com/office/officeart/2005/8/layout/cycle2"/>
    <dgm:cxn modelId="{A0D7E485-1BB5-D749-A29C-3AE5FFC75BE4}" type="presOf" srcId="{2F4C69A7-0DCD-794E-86D7-6F877D6AE053}" destId="{2234AFE7-643F-2845-BC33-4394E103A806}" srcOrd="0" destOrd="0" presId="urn:microsoft.com/office/officeart/2005/8/layout/cycle2"/>
    <dgm:cxn modelId="{A2D046A3-0CF4-FE43-96C3-55DC9468800A}" type="presOf" srcId="{242013EA-F901-0C40-877A-0EB36CF3CEB0}" destId="{3743B1F7-6D01-4E4D-8D2E-7DA6AC934F29}" srcOrd="0" destOrd="0" presId="urn:microsoft.com/office/officeart/2005/8/layout/cycle2"/>
    <dgm:cxn modelId="{ECE5C6F0-D728-6B44-8069-39FE511DA00D}" srcId="{242013EA-F901-0C40-877A-0EB36CF3CEB0}" destId="{DF3BA4BC-AF5C-924A-97C3-848DADC2032C}" srcOrd="2" destOrd="0" parTransId="{EDCBCB4A-4542-8740-9549-001B4616C55D}" sibTransId="{F2B3E0E6-6D7F-7944-B630-01D1C94B665C}"/>
    <dgm:cxn modelId="{BA2F7011-CE32-EB4D-A8AD-464AF1CCD32A}" srcId="{242013EA-F901-0C40-877A-0EB36CF3CEB0}" destId="{FD3448AE-0FEA-D341-9DD8-0FB29636800E}" srcOrd="3" destOrd="0" parTransId="{D6C4CCFC-559C-6645-AE6F-B2FF7A646407}" sibTransId="{2E881E1A-3296-1148-A806-FE66130B1163}"/>
    <dgm:cxn modelId="{F1D205EC-5572-024D-B10E-2ADCC2F681D5}" type="presOf" srcId="{168E766C-B2F5-7C48-A962-007E0B26399F}" destId="{CE717EFC-E65A-EF48-BA6E-BBD35A1FCFAC}" srcOrd="0" destOrd="0" presId="urn:microsoft.com/office/officeart/2005/8/layout/cycle2"/>
    <dgm:cxn modelId="{FECADA73-0BA8-604F-BF0B-EA6F63CE48ED}" type="presParOf" srcId="{3743B1F7-6D01-4E4D-8D2E-7DA6AC934F29}" destId="{FEDB2AE5-6230-1E43-8EC4-533A1D99155C}" srcOrd="0" destOrd="0" presId="urn:microsoft.com/office/officeart/2005/8/layout/cycle2"/>
    <dgm:cxn modelId="{1232ACA5-3AD1-0340-94C6-1F42EAA66A83}" type="presParOf" srcId="{3743B1F7-6D01-4E4D-8D2E-7DA6AC934F29}" destId="{3D369886-0B1F-1E4C-A04F-6F00F50F3F63}" srcOrd="1" destOrd="0" presId="urn:microsoft.com/office/officeart/2005/8/layout/cycle2"/>
    <dgm:cxn modelId="{A6295E5D-976E-1D4F-8517-532ECAC820C6}" type="presParOf" srcId="{3D369886-0B1F-1E4C-A04F-6F00F50F3F63}" destId="{BE8DF4AB-D946-064E-9DEE-BE7D73B570AD}" srcOrd="0" destOrd="0" presId="urn:microsoft.com/office/officeart/2005/8/layout/cycle2"/>
    <dgm:cxn modelId="{DCDB8E70-87C7-B64C-8402-E98D743CD15E}" type="presParOf" srcId="{3743B1F7-6D01-4E4D-8D2E-7DA6AC934F29}" destId="{CE717EFC-E65A-EF48-BA6E-BBD35A1FCFAC}" srcOrd="2" destOrd="0" presId="urn:microsoft.com/office/officeart/2005/8/layout/cycle2"/>
    <dgm:cxn modelId="{309F9CF6-AD74-AA40-9BD9-D2B739748E1D}" type="presParOf" srcId="{3743B1F7-6D01-4E4D-8D2E-7DA6AC934F29}" destId="{232A70C0-A4EE-A441-873F-1BA0B1FCDC1F}" srcOrd="3" destOrd="0" presId="urn:microsoft.com/office/officeart/2005/8/layout/cycle2"/>
    <dgm:cxn modelId="{F7552DE2-11D6-6B4A-80B8-CCFD6D18008F}" type="presParOf" srcId="{232A70C0-A4EE-A441-873F-1BA0B1FCDC1F}" destId="{FC1A8769-A4B4-904C-A5EC-0557E815709A}" srcOrd="0" destOrd="0" presId="urn:microsoft.com/office/officeart/2005/8/layout/cycle2"/>
    <dgm:cxn modelId="{4099D733-916F-864B-BA40-DEF3EF972BC1}" type="presParOf" srcId="{3743B1F7-6D01-4E4D-8D2E-7DA6AC934F29}" destId="{ADE8CB9B-F64D-6F4B-B853-1B19C71B1CCF}" srcOrd="4" destOrd="0" presId="urn:microsoft.com/office/officeart/2005/8/layout/cycle2"/>
    <dgm:cxn modelId="{7533B775-F48E-4046-A13F-7DBAD5B3A21B}" type="presParOf" srcId="{3743B1F7-6D01-4E4D-8D2E-7DA6AC934F29}" destId="{01CA592B-5E62-6F4F-926E-279A29D04EA9}" srcOrd="5" destOrd="0" presId="urn:microsoft.com/office/officeart/2005/8/layout/cycle2"/>
    <dgm:cxn modelId="{5224CF8B-0491-2041-BD24-E52394D11805}" type="presParOf" srcId="{01CA592B-5E62-6F4F-926E-279A29D04EA9}" destId="{628BDCB6-F0F9-D740-8B33-67BF9AF17BD7}" srcOrd="0" destOrd="0" presId="urn:microsoft.com/office/officeart/2005/8/layout/cycle2"/>
    <dgm:cxn modelId="{6347FA73-0E0A-A249-92AF-72E62D031E49}" type="presParOf" srcId="{3743B1F7-6D01-4E4D-8D2E-7DA6AC934F29}" destId="{DE71BDEA-CDB9-FF4E-8461-C578BAEB8041}" srcOrd="6" destOrd="0" presId="urn:microsoft.com/office/officeart/2005/8/layout/cycle2"/>
    <dgm:cxn modelId="{3B420B21-399A-0C4C-8920-420A4B78412B}" type="presParOf" srcId="{3743B1F7-6D01-4E4D-8D2E-7DA6AC934F29}" destId="{87ADFD4C-961D-BB4D-AC18-1F400FC953F3}" srcOrd="7" destOrd="0" presId="urn:microsoft.com/office/officeart/2005/8/layout/cycle2"/>
    <dgm:cxn modelId="{AC719784-AE26-1246-A787-C04F2F1929CC}" type="presParOf" srcId="{87ADFD4C-961D-BB4D-AC18-1F400FC953F3}" destId="{3F8D8F6F-06CE-8D40-9D96-293FC5252134}" srcOrd="0" destOrd="0" presId="urn:microsoft.com/office/officeart/2005/8/layout/cycle2"/>
    <dgm:cxn modelId="{52554140-CE8C-3B43-BBFC-135D2EB1B926}" type="presParOf" srcId="{3743B1F7-6D01-4E4D-8D2E-7DA6AC934F29}" destId="{2234AFE7-643F-2845-BC33-4394E103A806}" srcOrd="8" destOrd="0" presId="urn:microsoft.com/office/officeart/2005/8/layout/cycle2"/>
    <dgm:cxn modelId="{4AA7BD44-A579-7C40-AFDC-CA70D3F50103}" type="presParOf" srcId="{3743B1F7-6D01-4E4D-8D2E-7DA6AC934F29}" destId="{11634778-47D9-3F4C-90B4-03D7F40D1A1E}" srcOrd="9" destOrd="0" presId="urn:microsoft.com/office/officeart/2005/8/layout/cycle2"/>
    <dgm:cxn modelId="{6B794D19-4BCD-F54C-AD0E-6DE2F4E39931}" type="presParOf" srcId="{11634778-47D9-3F4C-90B4-03D7F40D1A1E}" destId="{27E03019-C791-2643-AD86-8A03CE68596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2013EA-F901-0C40-877A-0EB36CF3CEB0}" type="doc">
      <dgm:prSet loTypeId="urn:microsoft.com/office/officeart/2005/8/layout/hProcess6" loCatId="" qsTypeId="urn:microsoft.com/office/officeart/2005/8/quickstyle/3D2" qsCatId="3D" csTypeId="urn:microsoft.com/office/officeart/2005/8/colors/accent4_2" csCatId="accent4" phldr="1"/>
      <dgm:spPr/>
      <dgm:t>
        <a:bodyPr/>
        <a:lstStyle/>
        <a:p>
          <a:endParaRPr lang="en-US"/>
        </a:p>
      </dgm:t>
    </dgm:pt>
    <dgm:pt modelId="{D8FDF374-6E72-144D-A23D-1358A0982B7C}">
      <dgm:prSet phldrT="[Text]"/>
      <dgm:spPr>
        <a:solidFill>
          <a:schemeClr val="accent2"/>
        </a:solidFill>
        <a:ln>
          <a:solidFill>
            <a:schemeClr val="accent2">
              <a:lumMod val="20000"/>
              <a:lumOff val="80000"/>
            </a:schemeClr>
          </a:solidFill>
        </a:ln>
      </dgm:spPr>
      <dgm:t>
        <a:bodyPr/>
        <a:lstStyle/>
        <a:p>
          <a:r>
            <a:rPr lang="en-US" b="0" i="0" dirty="0" smtClean="0">
              <a:solidFill>
                <a:schemeClr val="tx1"/>
              </a:solidFill>
              <a:latin typeface="Adobe Clean Light" charset="0"/>
              <a:ea typeface="Adobe Clean Light" charset="0"/>
              <a:cs typeface="Adobe Clean Light" charset="0"/>
            </a:rPr>
            <a:t>Import App</a:t>
          </a:r>
          <a:endParaRPr lang="en-US" b="0" i="0" dirty="0">
            <a:solidFill>
              <a:schemeClr val="tx1"/>
            </a:solidFill>
            <a:latin typeface="Adobe Clean Light" charset="0"/>
            <a:ea typeface="Adobe Clean Light" charset="0"/>
            <a:cs typeface="Adobe Clean Light" charset="0"/>
          </a:endParaRPr>
        </a:p>
      </dgm:t>
    </dgm:pt>
    <dgm:pt modelId="{28CB9726-B475-2743-9D94-CE2E53618C79}" type="parTrans" cxnId="{C308EAA6-822A-244C-A497-C77E2FC72978}">
      <dgm:prSet/>
      <dgm:spPr/>
      <dgm:t>
        <a:bodyPr/>
        <a:lstStyle/>
        <a:p>
          <a:endParaRPr lang="en-US">
            <a:solidFill>
              <a:schemeClr val="tx1"/>
            </a:solidFill>
          </a:endParaRPr>
        </a:p>
      </dgm:t>
    </dgm:pt>
    <dgm:pt modelId="{F71D1638-2F40-E145-8F3C-7062414E2E0B}" type="sibTrans" cxnId="{C308EAA6-822A-244C-A497-C77E2FC72978}">
      <dgm:prSet/>
      <dgm:spPr/>
      <dgm:t>
        <a:bodyPr/>
        <a:lstStyle/>
        <a:p>
          <a:endParaRPr lang="en-US">
            <a:solidFill>
              <a:schemeClr val="tx1"/>
            </a:solidFill>
          </a:endParaRPr>
        </a:p>
      </dgm:t>
    </dgm:pt>
    <dgm:pt modelId="{168E766C-B2F5-7C48-A962-007E0B26399F}">
      <dgm:prSet phldrT="[Text]"/>
      <dgm:spPr>
        <a:solidFill>
          <a:schemeClr val="accent2"/>
        </a:solidFill>
        <a:ln>
          <a:solidFill>
            <a:schemeClr val="accent2">
              <a:lumMod val="20000"/>
              <a:lumOff val="80000"/>
            </a:schemeClr>
          </a:solidFill>
        </a:ln>
      </dgm:spPr>
      <dgm:t>
        <a:bodyPr/>
        <a:lstStyle/>
        <a:p>
          <a:r>
            <a:rPr lang="en-US" b="0" i="0" dirty="0" smtClean="0">
              <a:solidFill>
                <a:schemeClr val="tx1"/>
              </a:solidFill>
              <a:latin typeface="Adobe Clean Light" charset="0"/>
              <a:ea typeface="Adobe Clean Light" charset="0"/>
              <a:cs typeface="Adobe Clean Light" charset="0"/>
            </a:rPr>
            <a:t>Update</a:t>
          </a:r>
          <a:r>
            <a:rPr lang="en-US" b="0" i="0" baseline="0" dirty="0" smtClean="0">
              <a:solidFill>
                <a:schemeClr val="tx1"/>
              </a:solidFill>
              <a:latin typeface="Adobe Clean Light" charset="0"/>
              <a:ea typeface="Adobe Clean Light" charset="0"/>
              <a:cs typeface="Adobe Clean Light" charset="0"/>
            </a:rPr>
            <a:t> App Design</a:t>
          </a:r>
          <a:endParaRPr lang="en-US" b="0" i="0" dirty="0">
            <a:solidFill>
              <a:schemeClr val="tx1"/>
            </a:solidFill>
            <a:latin typeface="Adobe Clean Light" charset="0"/>
            <a:ea typeface="Adobe Clean Light" charset="0"/>
            <a:cs typeface="Adobe Clean Light" charset="0"/>
          </a:endParaRPr>
        </a:p>
      </dgm:t>
    </dgm:pt>
    <dgm:pt modelId="{00BBBE3E-CC3D-1F46-9A32-71ED6944DD43}" type="parTrans" cxnId="{CCA30558-CACE-D947-8EF9-B5DCB0836DFC}">
      <dgm:prSet/>
      <dgm:spPr/>
      <dgm:t>
        <a:bodyPr/>
        <a:lstStyle/>
        <a:p>
          <a:endParaRPr lang="en-US">
            <a:solidFill>
              <a:schemeClr val="tx1"/>
            </a:solidFill>
          </a:endParaRPr>
        </a:p>
      </dgm:t>
    </dgm:pt>
    <dgm:pt modelId="{46E2244C-E366-154E-BABA-401AEC4F4673}" type="sibTrans" cxnId="{CCA30558-CACE-D947-8EF9-B5DCB0836DFC}">
      <dgm:prSet/>
      <dgm:spPr/>
      <dgm:t>
        <a:bodyPr/>
        <a:lstStyle/>
        <a:p>
          <a:endParaRPr lang="en-US">
            <a:solidFill>
              <a:schemeClr val="tx1"/>
            </a:solidFill>
          </a:endParaRPr>
        </a:p>
      </dgm:t>
    </dgm:pt>
    <dgm:pt modelId="{DF3BA4BC-AF5C-924A-97C3-848DADC2032C}">
      <dgm:prSet phldrT="[Text]"/>
      <dgm:spPr/>
      <dgm:t>
        <a:bodyPr/>
        <a:lstStyle/>
        <a:p>
          <a:r>
            <a:rPr lang="en-US" b="0" i="0" dirty="0" smtClean="0">
              <a:solidFill>
                <a:schemeClr val="tx1"/>
              </a:solidFill>
              <a:latin typeface="Adobe Clean Light" charset="0"/>
              <a:ea typeface="Adobe Clean Light" charset="0"/>
              <a:cs typeface="Adobe Clean Light" charset="0"/>
            </a:rPr>
            <a:t>Create</a:t>
          </a:r>
          <a:r>
            <a:rPr lang="en-US" b="0" i="0" baseline="0" dirty="0" smtClean="0">
              <a:solidFill>
                <a:schemeClr val="tx1"/>
              </a:solidFill>
              <a:latin typeface="Adobe Clean Light" charset="0"/>
              <a:ea typeface="Adobe Clean Light" charset="0"/>
              <a:cs typeface="Adobe Clean Light" charset="0"/>
            </a:rPr>
            <a:t> &amp; Manage Content</a:t>
          </a:r>
          <a:endParaRPr lang="en-US" b="0" i="0" dirty="0">
            <a:solidFill>
              <a:schemeClr val="tx1"/>
            </a:solidFill>
            <a:latin typeface="Adobe Clean Light" charset="0"/>
            <a:ea typeface="Adobe Clean Light" charset="0"/>
            <a:cs typeface="Adobe Clean Light" charset="0"/>
          </a:endParaRPr>
        </a:p>
      </dgm:t>
    </dgm:pt>
    <dgm:pt modelId="{EDCBCB4A-4542-8740-9549-001B4616C55D}" type="parTrans" cxnId="{ECE5C6F0-D728-6B44-8069-39FE511DA00D}">
      <dgm:prSet/>
      <dgm:spPr/>
      <dgm:t>
        <a:bodyPr/>
        <a:lstStyle/>
        <a:p>
          <a:endParaRPr lang="en-US">
            <a:solidFill>
              <a:schemeClr val="tx1"/>
            </a:solidFill>
          </a:endParaRPr>
        </a:p>
      </dgm:t>
    </dgm:pt>
    <dgm:pt modelId="{F2B3E0E6-6D7F-7944-B630-01D1C94B665C}" type="sibTrans" cxnId="{ECE5C6F0-D728-6B44-8069-39FE511DA00D}">
      <dgm:prSet/>
      <dgm:spPr/>
      <dgm:t>
        <a:bodyPr/>
        <a:lstStyle/>
        <a:p>
          <a:endParaRPr lang="en-US">
            <a:solidFill>
              <a:schemeClr val="tx1"/>
            </a:solidFill>
          </a:endParaRPr>
        </a:p>
      </dgm:t>
    </dgm:pt>
    <dgm:pt modelId="{FD3448AE-0FEA-D341-9DD8-0FB29636800E}">
      <dgm:prSet/>
      <dgm:spPr/>
      <dgm:t>
        <a:bodyPr/>
        <a:lstStyle/>
        <a:p>
          <a:r>
            <a:rPr lang="en-US" b="0" i="0" smtClean="0">
              <a:solidFill>
                <a:schemeClr val="tx1"/>
              </a:solidFill>
              <a:latin typeface="Adobe Clean Light" charset="0"/>
              <a:ea typeface="Adobe Clean Light" charset="0"/>
              <a:cs typeface="Adobe Clean Light" charset="0"/>
            </a:rPr>
            <a:t>Deliver Content to App</a:t>
          </a:r>
          <a:endParaRPr lang="en-US" b="0" i="0" dirty="0">
            <a:solidFill>
              <a:schemeClr val="tx1"/>
            </a:solidFill>
            <a:latin typeface="Adobe Clean Light" charset="0"/>
            <a:ea typeface="Adobe Clean Light" charset="0"/>
            <a:cs typeface="Adobe Clean Light" charset="0"/>
          </a:endParaRPr>
        </a:p>
      </dgm:t>
    </dgm:pt>
    <dgm:pt modelId="{D6C4CCFC-559C-6645-AE6F-B2FF7A646407}" type="parTrans" cxnId="{BA2F7011-CE32-EB4D-A8AD-464AF1CCD32A}">
      <dgm:prSet/>
      <dgm:spPr/>
      <dgm:t>
        <a:bodyPr/>
        <a:lstStyle/>
        <a:p>
          <a:endParaRPr lang="en-US">
            <a:solidFill>
              <a:schemeClr val="tx1"/>
            </a:solidFill>
          </a:endParaRPr>
        </a:p>
      </dgm:t>
    </dgm:pt>
    <dgm:pt modelId="{2E881E1A-3296-1148-A806-FE66130B1163}" type="sibTrans" cxnId="{BA2F7011-CE32-EB4D-A8AD-464AF1CCD32A}">
      <dgm:prSet/>
      <dgm:spPr/>
      <dgm:t>
        <a:bodyPr/>
        <a:lstStyle/>
        <a:p>
          <a:endParaRPr lang="en-US">
            <a:solidFill>
              <a:schemeClr val="tx1"/>
            </a:solidFill>
          </a:endParaRPr>
        </a:p>
      </dgm:t>
    </dgm:pt>
    <dgm:pt modelId="{30FAE690-FDDA-264A-8A03-28D62225B00B}" type="pres">
      <dgm:prSet presAssocID="{242013EA-F901-0C40-877A-0EB36CF3CEB0}" presName="theList" presStyleCnt="0">
        <dgm:presLayoutVars>
          <dgm:dir/>
          <dgm:animLvl val="lvl"/>
          <dgm:resizeHandles val="exact"/>
        </dgm:presLayoutVars>
      </dgm:prSet>
      <dgm:spPr/>
      <dgm:t>
        <a:bodyPr/>
        <a:lstStyle/>
        <a:p>
          <a:endParaRPr lang="en-US"/>
        </a:p>
      </dgm:t>
    </dgm:pt>
    <dgm:pt modelId="{4E90E558-9E2E-3A41-9D72-D7D5F79AD747}" type="pres">
      <dgm:prSet presAssocID="{D8FDF374-6E72-144D-A23D-1358A0982B7C}" presName="compNode" presStyleCnt="0"/>
      <dgm:spPr/>
    </dgm:pt>
    <dgm:pt modelId="{ECA1DD43-C395-9F4A-ABEB-C66AD99126DC}" type="pres">
      <dgm:prSet presAssocID="{D8FDF374-6E72-144D-A23D-1358A0982B7C}" presName="noGeometry" presStyleCnt="0"/>
      <dgm:spPr/>
    </dgm:pt>
    <dgm:pt modelId="{EABD642D-DA72-0441-84C4-535D2435F418}" type="pres">
      <dgm:prSet presAssocID="{D8FDF374-6E72-144D-A23D-1358A0982B7C}" presName="childTextVisible" presStyleLbl="bgAccFollowNode1" presStyleIdx="0" presStyleCnt="4" custScaleY="46800">
        <dgm:presLayoutVars>
          <dgm:bulletEnabled val="1"/>
        </dgm:presLayoutVars>
      </dgm:prSet>
      <dgm:spPr/>
      <dgm:t>
        <a:bodyPr/>
        <a:lstStyle/>
        <a:p>
          <a:endParaRPr lang="en-US"/>
        </a:p>
      </dgm:t>
    </dgm:pt>
    <dgm:pt modelId="{D0E7A0CB-7BF4-364D-870F-50FD4D8EE771}" type="pres">
      <dgm:prSet presAssocID="{D8FDF374-6E72-144D-A23D-1358A0982B7C}" presName="childTextHidden" presStyleLbl="bgAccFollowNode1" presStyleIdx="0" presStyleCnt="4"/>
      <dgm:spPr/>
      <dgm:t>
        <a:bodyPr/>
        <a:lstStyle/>
        <a:p>
          <a:endParaRPr lang="en-US"/>
        </a:p>
      </dgm:t>
    </dgm:pt>
    <dgm:pt modelId="{9E8E53FD-F59A-CB44-829F-96F04B129B9A}" type="pres">
      <dgm:prSet presAssocID="{D8FDF374-6E72-144D-A23D-1358A0982B7C}" presName="parentText" presStyleLbl="node1" presStyleIdx="0" presStyleCnt="4" custScaleX="251264" custScaleY="247941" custLinFactNeighborX="1722" custLinFactNeighborY="-1902">
        <dgm:presLayoutVars>
          <dgm:chMax val="1"/>
          <dgm:bulletEnabled val="1"/>
        </dgm:presLayoutVars>
      </dgm:prSet>
      <dgm:spPr/>
      <dgm:t>
        <a:bodyPr/>
        <a:lstStyle/>
        <a:p>
          <a:endParaRPr lang="en-US"/>
        </a:p>
      </dgm:t>
    </dgm:pt>
    <dgm:pt modelId="{DBDD21CC-E939-6143-B9C4-70428EEEEA54}" type="pres">
      <dgm:prSet presAssocID="{D8FDF374-6E72-144D-A23D-1358A0982B7C}" presName="aSpace" presStyleCnt="0"/>
      <dgm:spPr/>
    </dgm:pt>
    <dgm:pt modelId="{3CDB926C-4BFD-3C49-B6BE-FE171E013258}" type="pres">
      <dgm:prSet presAssocID="{168E766C-B2F5-7C48-A962-007E0B26399F}" presName="compNode" presStyleCnt="0"/>
      <dgm:spPr/>
    </dgm:pt>
    <dgm:pt modelId="{3E3F9C23-D0D9-D14D-AA4B-08CC302599B2}" type="pres">
      <dgm:prSet presAssocID="{168E766C-B2F5-7C48-A962-007E0B26399F}" presName="noGeometry" presStyleCnt="0"/>
      <dgm:spPr/>
    </dgm:pt>
    <dgm:pt modelId="{D8DF6784-7732-D74A-BD87-D297DDA99662}" type="pres">
      <dgm:prSet presAssocID="{168E766C-B2F5-7C48-A962-007E0B26399F}" presName="childTextVisible" presStyleLbl="bgAccFollowNode1" presStyleIdx="1" presStyleCnt="4" custScaleY="46800">
        <dgm:presLayoutVars>
          <dgm:bulletEnabled val="1"/>
        </dgm:presLayoutVars>
      </dgm:prSet>
      <dgm:spPr/>
      <dgm:t>
        <a:bodyPr/>
        <a:lstStyle/>
        <a:p>
          <a:endParaRPr lang="en-US"/>
        </a:p>
      </dgm:t>
    </dgm:pt>
    <dgm:pt modelId="{465B596A-FE8A-B547-846F-4A394E77BE3C}" type="pres">
      <dgm:prSet presAssocID="{168E766C-B2F5-7C48-A962-007E0B26399F}" presName="childTextHidden" presStyleLbl="bgAccFollowNode1" presStyleIdx="1" presStyleCnt="4"/>
      <dgm:spPr/>
      <dgm:t>
        <a:bodyPr/>
        <a:lstStyle/>
        <a:p>
          <a:endParaRPr lang="en-US"/>
        </a:p>
      </dgm:t>
    </dgm:pt>
    <dgm:pt modelId="{0E1461CC-CCEE-6649-B595-E5E9307332DF}" type="pres">
      <dgm:prSet presAssocID="{168E766C-B2F5-7C48-A962-007E0B26399F}" presName="parentText" presStyleLbl="node1" presStyleIdx="1" presStyleCnt="4" custScaleX="251264" custScaleY="247941" custLinFactNeighborX="-180" custLinFactNeighborY="1904">
        <dgm:presLayoutVars>
          <dgm:chMax val="1"/>
          <dgm:bulletEnabled val="1"/>
        </dgm:presLayoutVars>
      </dgm:prSet>
      <dgm:spPr/>
      <dgm:t>
        <a:bodyPr/>
        <a:lstStyle/>
        <a:p>
          <a:endParaRPr lang="en-US"/>
        </a:p>
      </dgm:t>
    </dgm:pt>
    <dgm:pt modelId="{6B76FB5B-E446-4E4A-82BC-8FDF3CFD5391}" type="pres">
      <dgm:prSet presAssocID="{168E766C-B2F5-7C48-A962-007E0B26399F}" presName="aSpace" presStyleCnt="0"/>
      <dgm:spPr/>
    </dgm:pt>
    <dgm:pt modelId="{8C64A717-0FDA-1745-A178-14AF85A4A5B7}" type="pres">
      <dgm:prSet presAssocID="{DF3BA4BC-AF5C-924A-97C3-848DADC2032C}" presName="compNode" presStyleCnt="0"/>
      <dgm:spPr/>
    </dgm:pt>
    <dgm:pt modelId="{A7E63BDC-957C-F341-9E3F-96E45B61E7A6}" type="pres">
      <dgm:prSet presAssocID="{DF3BA4BC-AF5C-924A-97C3-848DADC2032C}" presName="noGeometry" presStyleCnt="0"/>
      <dgm:spPr/>
    </dgm:pt>
    <dgm:pt modelId="{77433F25-C604-8140-8615-489F2D4BE2FE}" type="pres">
      <dgm:prSet presAssocID="{DF3BA4BC-AF5C-924A-97C3-848DADC2032C}" presName="childTextVisible" presStyleLbl="bgAccFollowNode1" presStyleIdx="2" presStyleCnt="4" custScaleY="46800">
        <dgm:presLayoutVars>
          <dgm:bulletEnabled val="1"/>
        </dgm:presLayoutVars>
      </dgm:prSet>
      <dgm:spPr/>
      <dgm:t>
        <a:bodyPr/>
        <a:lstStyle/>
        <a:p>
          <a:endParaRPr lang="en-US"/>
        </a:p>
      </dgm:t>
    </dgm:pt>
    <dgm:pt modelId="{B6120C42-EB28-3E4E-B721-3458F02F40C1}" type="pres">
      <dgm:prSet presAssocID="{DF3BA4BC-AF5C-924A-97C3-848DADC2032C}" presName="childTextHidden" presStyleLbl="bgAccFollowNode1" presStyleIdx="2" presStyleCnt="4"/>
      <dgm:spPr/>
      <dgm:t>
        <a:bodyPr/>
        <a:lstStyle/>
        <a:p>
          <a:endParaRPr lang="en-US"/>
        </a:p>
      </dgm:t>
    </dgm:pt>
    <dgm:pt modelId="{8F7721BE-D38B-2546-95C8-C60356D0EFF2}" type="pres">
      <dgm:prSet presAssocID="{DF3BA4BC-AF5C-924A-97C3-848DADC2032C}" presName="parentText" presStyleLbl="node1" presStyleIdx="2" presStyleCnt="4" custScaleX="251264" custScaleY="247941" custLinFactNeighborX="1722" custLinFactNeighborY="1">
        <dgm:presLayoutVars>
          <dgm:chMax val="1"/>
          <dgm:bulletEnabled val="1"/>
        </dgm:presLayoutVars>
      </dgm:prSet>
      <dgm:spPr/>
      <dgm:t>
        <a:bodyPr/>
        <a:lstStyle/>
        <a:p>
          <a:endParaRPr lang="en-US"/>
        </a:p>
      </dgm:t>
    </dgm:pt>
    <dgm:pt modelId="{DE991F32-85CE-514C-8B12-D1F44C06DEB9}" type="pres">
      <dgm:prSet presAssocID="{DF3BA4BC-AF5C-924A-97C3-848DADC2032C}" presName="aSpace" presStyleCnt="0"/>
      <dgm:spPr/>
    </dgm:pt>
    <dgm:pt modelId="{54896572-02B5-254E-BA0B-7DCCCB5EFED3}" type="pres">
      <dgm:prSet presAssocID="{FD3448AE-0FEA-D341-9DD8-0FB29636800E}" presName="compNode" presStyleCnt="0"/>
      <dgm:spPr/>
    </dgm:pt>
    <dgm:pt modelId="{875804F3-956C-AB4E-AFF8-194271B5E165}" type="pres">
      <dgm:prSet presAssocID="{FD3448AE-0FEA-D341-9DD8-0FB29636800E}" presName="noGeometry" presStyleCnt="0"/>
      <dgm:spPr/>
    </dgm:pt>
    <dgm:pt modelId="{B99141EB-6B64-5246-A9C0-982978D2903F}" type="pres">
      <dgm:prSet presAssocID="{FD3448AE-0FEA-D341-9DD8-0FB29636800E}" presName="childTextVisible" presStyleLbl="bgAccFollowNode1" presStyleIdx="3" presStyleCnt="4" custScaleY="46800">
        <dgm:presLayoutVars>
          <dgm:bulletEnabled val="1"/>
        </dgm:presLayoutVars>
      </dgm:prSet>
      <dgm:spPr/>
    </dgm:pt>
    <dgm:pt modelId="{3CF51A58-A052-494A-9B41-4140D072DDDC}" type="pres">
      <dgm:prSet presAssocID="{FD3448AE-0FEA-D341-9DD8-0FB29636800E}" presName="childTextHidden" presStyleLbl="bgAccFollowNode1" presStyleIdx="3" presStyleCnt="4"/>
      <dgm:spPr/>
    </dgm:pt>
    <dgm:pt modelId="{346E2159-8468-3946-8890-C20F90F40C16}" type="pres">
      <dgm:prSet presAssocID="{FD3448AE-0FEA-D341-9DD8-0FB29636800E}" presName="parentText" presStyleLbl="node1" presStyleIdx="3" presStyleCnt="4" custScaleX="251264" custScaleY="247941" custLinFactNeighborX="1723">
        <dgm:presLayoutVars>
          <dgm:chMax val="1"/>
          <dgm:bulletEnabled val="1"/>
        </dgm:presLayoutVars>
      </dgm:prSet>
      <dgm:spPr/>
      <dgm:t>
        <a:bodyPr/>
        <a:lstStyle/>
        <a:p>
          <a:endParaRPr lang="en-US"/>
        </a:p>
      </dgm:t>
    </dgm:pt>
  </dgm:ptLst>
  <dgm:cxnLst>
    <dgm:cxn modelId="{F0986D9A-F59A-1942-AF0D-6444935C5AF2}" type="presOf" srcId="{DF3BA4BC-AF5C-924A-97C3-848DADC2032C}" destId="{8F7721BE-D38B-2546-95C8-C60356D0EFF2}" srcOrd="0" destOrd="0" presId="urn:microsoft.com/office/officeart/2005/8/layout/hProcess6"/>
    <dgm:cxn modelId="{CCA30558-CACE-D947-8EF9-B5DCB0836DFC}" srcId="{242013EA-F901-0C40-877A-0EB36CF3CEB0}" destId="{168E766C-B2F5-7C48-A962-007E0B26399F}" srcOrd="1" destOrd="0" parTransId="{00BBBE3E-CC3D-1F46-9A32-71ED6944DD43}" sibTransId="{46E2244C-E366-154E-BABA-401AEC4F4673}"/>
    <dgm:cxn modelId="{B70D8D12-D8C4-4047-B5A5-33FB085786C9}" type="presOf" srcId="{FD3448AE-0FEA-D341-9DD8-0FB29636800E}" destId="{346E2159-8468-3946-8890-C20F90F40C16}" srcOrd="0" destOrd="0" presId="urn:microsoft.com/office/officeart/2005/8/layout/hProcess6"/>
    <dgm:cxn modelId="{C308EAA6-822A-244C-A497-C77E2FC72978}" srcId="{242013EA-F901-0C40-877A-0EB36CF3CEB0}" destId="{D8FDF374-6E72-144D-A23D-1358A0982B7C}" srcOrd="0" destOrd="0" parTransId="{28CB9726-B475-2743-9D94-CE2E53618C79}" sibTransId="{F71D1638-2F40-E145-8F3C-7062414E2E0B}"/>
    <dgm:cxn modelId="{00C6CF4A-7097-044F-87E1-8630BD4011EF}" type="presOf" srcId="{D8FDF374-6E72-144D-A23D-1358A0982B7C}" destId="{9E8E53FD-F59A-CB44-829F-96F04B129B9A}" srcOrd="0" destOrd="0" presId="urn:microsoft.com/office/officeart/2005/8/layout/hProcess6"/>
    <dgm:cxn modelId="{0AA066BF-CE44-3A4A-99EE-5477776F7B15}" type="presOf" srcId="{168E766C-B2F5-7C48-A962-007E0B26399F}" destId="{0E1461CC-CCEE-6649-B595-E5E9307332DF}" srcOrd="0" destOrd="0" presId="urn:microsoft.com/office/officeart/2005/8/layout/hProcess6"/>
    <dgm:cxn modelId="{ECE5C6F0-D728-6B44-8069-39FE511DA00D}" srcId="{242013EA-F901-0C40-877A-0EB36CF3CEB0}" destId="{DF3BA4BC-AF5C-924A-97C3-848DADC2032C}" srcOrd="2" destOrd="0" parTransId="{EDCBCB4A-4542-8740-9549-001B4616C55D}" sibTransId="{F2B3E0E6-6D7F-7944-B630-01D1C94B665C}"/>
    <dgm:cxn modelId="{BA2F7011-CE32-EB4D-A8AD-464AF1CCD32A}" srcId="{242013EA-F901-0C40-877A-0EB36CF3CEB0}" destId="{FD3448AE-0FEA-D341-9DD8-0FB29636800E}" srcOrd="3" destOrd="0" parTransId="{D6C4CCFC-559C-6645-AE6F-B2FF7A646407}" sibTransId="{2E881E1A-3296-1148-A806-FE66130B1163}"/>
    <dgm:cxn modelId="{EBC3189E-6519-3C48-B058-A51C6DAA14BE}" type="presOf" srcId="{242013EA-F901-0C40-877A-0EB36CF3CEB0}" destId="{30FAE690-FDDA-264A-8A03-28D62225B00B}" srcOrd="0" destOrd="0" presId="urn:microsoft.com/office/officeart/2005/8/layout/hProcess6"/>
    <dgm:cxn modelId="{D5953B1F-39B5-8846-BF14-8CBC84932610}" type="presParOf" srcId="{30FAE690-FDDA-264A-8A03-28D62225B00B}" destId="{4E90E558-9E2E-3A41-9D72-D7D5F79AD747}" srcOrd="0" destOrd="0" presId="urn:microsoft.com/office/officeart/2005/8/layout/hProcess6"/>
    <dgm:cxn modelId="{85CE1EEA-AD76-7D4F-A20A-5C9C7C74A67D}" type="presParOf" srcId="{4E90E558-9E2E-3A41-9D72-D7D5F79AD747}" destId="{ECA1DD43-C395-9F4A-ABEB-C66AD99126DC}" srcOrd="0" destOrd="0" presId="urn:microsoft.com/office/officeart/2005/8/layout/hProcess6"/>
    <dgm:cxn modelId="{39C0C4E6-6820-2343-9BC9-2D147B8893F5}" type="presParOf" srcId="{4E90E558-9E2E-3A41-9D72-D7D5F79AD747}" destId="{EABD642D-DA72-0441-84C4-535D2435F418}" srcOrd="1" destOrd="0" presId="urn:microsoft.com/office/officeart/2005/8/layout/hProcess6"/>
    <dgm:cxn modelId="{6C8F4B30-644B-884A-83E9-778FE2144C43}" type="presParOf" srcId="{4E90E558-9E2E-3A41-9D72-D7D5F79AD747}" destId="{D0E7A0CB-7BF4-364D-870F-50FD4D8EE771}" srcOrd="2" destOrd="0" presId="urn:microsoft.com/office/officeart/2005/8/layout/hProcess6"/>
    <dgm:cxn modelId="{7DF09DAF-91A7-E143-B5D0-045AFC2AE8EE}" type="presParOf" srcId="{4E90E558-9E2E-3A41-9D72-D7D5F79AD747}" destId="{9E8E53FD-F59A-CB44-829F-96F04B129B9A}" srcOrd="3" destOrd="0" presId="urn:microsoft.com/office/officeart/2005/8/layout/hProcess6"/>
    <dgm:cxn modelId="{EF01CC35-C1DA-C346-9609-1A409726C81C}" type="presParOf" srcId="{30FAE690-FDDA-264A-8A03-28D62225B00B}" destId="{DBDD21CC-E939-6143-B9C4-70428EEEEA54}" srcOrd="1" destOrd="0" presId="urn:microsoft.com/office/officeart/2005/8/layout/hProcess6"/>
    <dgm:cxn modelId="{BE287907-D641-E24F-8ED0-E22E259A01E8}" type="presParOf" srcId="{30FAE690-FDDA-264A-8A03-28D62225B00B}" destId="{3CDB926C-4BFD-3C49-B6BE-FE171E013258}" srcOrd="2" destOrd="0" presId="urn:microsoft.com/office/officeart/2005/8/layout/hProcess6"/>
    <dgm:cxn modelId="{A38555ED-8DBE-C046-BE77-93BEE6C17851}" type="presParOf" srcId="{3CDB926C-4BFD-3C49-B6BE-FE171E013258}" destId="{3E3F9C23-D0D9-D14D-AA4B-08CC302599B2}" srcOrd="0" destOrd="0" presId="urn:microsoft.com/office/officeart/2005/8/layout/hProcess6"/>
    <dgm:cxn modelId="{6B12866D-D862-F842-B5F1-D15B606D1C66}" type="presParOf" srcId="{3CDB926C-4BFD-3C49-B6BE-FE171E013258}" destId="{D8DF6784-7732-D74A-BD87-D297DDA99662}" srcOrd="1" destOrd="0" presId="urn:microsoft.com/office/officeart/2005/8/layout/hProcess6"/>
    <dgm:cxn modelId="{9CE71795-FF9B-9740-9498-6F54D01A74E0}" type="presParOf" srcId="{3CDB926C-4BFD-3C49-B6BE-FE171E013258}" destId="{465B596A-FE8A-B547-846F-4A394E77BE3C}" srcOrd="2" destOrd="0" presId="urn:microsoft.com/office/officeart/2005/8/layout/hProcess6"/>
    <dgm:cxn modelId="{F684C92A-25B9-7F42-A60B-EB435A9BB6DF}" type="presParOf" srcId="{3CDB926C-4BFD-3C49-B6BE-FE171E013258}" destId="{0E1461CC-CCEE-6649-B595-E5E9307332DF}" srcOrd="3" destOrd="0" presId="urn:microsoft.com/office/officeart/2005/8/layout/hProcess6"/>
    <dgm:cxn modelId="{516DDB52-E681-644C-9E16-64A84D259B70}" type="presParOf" srcId="{30FAE690-FDDA-264A-8A03-28D62225B00B}" destId="{6B76FB5B-E446-4E4A-82BC-8FDF3CFD5391}" srcOrd="3" destOrd="0" presId="urn:microsoft.com/office/officeart/2005/8/layout/hProcess6"/>
    <dgm:cxn modelId="{D2DC3016-2E2A-744B-A19E-AB6EA58797E3}" type="presParOf" srcId="{30FAE690-FDDA-264A-8A03-28D62225B00B}" destId="{8C64A717-0FDA-1745-A178-14AF85A4A5B7}" srcOrd="4" destOrd="0" presId="urn:microsoft.com/office/officeart/2005/8/layout/hProcess6"/>
    <dgm:cxn modelId="{F2BB965C-33C8-A440-A691-0AD11BA4FECD}" type="presParOf" srcId="{8C64A717-0FDA-1745-A178-14AF85A4A5B7}" destId="{A7E63BDC-957C-F341-9E3F-96E45B61E7A6}" srcOrd="0" destOrd="0" presId="urn:microsoft.com/office/officeart/2005/8/layout/hProcess6"/>
    <dgm:cxn modelId="{3FBFD047-AF8E-8645-A55B-3FB8F3B024FE}" type="presParOf" srcId="{8C64A717-0FDA-1745-A178-14AF85A4A5B7}" destId="{77433F25-C604-8140-8615-489F2D4BE2FE}" srcOrd="1" destOrd="0" presId="urn:microsoft.com/office/officeart/2005/8/layout/hProcess6"/>
    <dgm:cxn modelId="{90DE51B3-7E0B-034C-BAC6-F605CB0EE04D}" type="presParOf" srcId="{8C64A717-0FDA-1745-A178-14AF85A4A5B7}" destId="{B6120C42-EB28-3E4E-B721-3458F02F40C1}" srcOrd="2" destOrd="0" presId="urn:microsoft.com/office/officeart/2005/8/layout/hProcess6"/>
    <dgm:cxn modelId="{0E655585-1E12-6C4B-B6B2-2ADEE38EC35E}" type="presParOf" srcId="{8C64A717-0FDA-1745-A178-14AF85A4A5B7}" destId="{8F7721BE-D38B-2546-95C8-C60356D0EFF2}" srcOrd="3" destOrd="0" presId="urn:microsoft.com/office/officeart/2005/8/layout/hProcess6"/>
    <dgm:cxn modelId="{3B8FCC91-2E47-8B45-ABC5-54F0CCC077E1}" type="presParOf" srcId="{30FAE690-FDDA-264A-8A03-28D62225B00B}" destId="{DE991F32-85CE-514C-8B12-D1F44C06DEB9}" srcOrd="5" destOrd="0" presId="urn:microsoft.com/office/officeart/2005/8/layout/hProcess6"/>
    <dgm:cxn modelId="{50208CC2-A058-8243-A95F-F03E461A49F4}" type="presParOf" srcId="{30FAE690-FDDA-264A-8A03-28D62225B00B}" destId="{54896572-02B5-254E-BA0B-7DCCCB5EFED3}" srcOrd="6" destOrd="0" presId="urn:microsoft.com/office/officeart/2005/8/layout/hProcess6"/>
    <dgm:cxn modelId="{D387E3F2-EE63-274B-B4ED-58FF000D270D}" type="presParOf" srcId="{54896572-02B5-254E-BA0B-7DCCCB5EFED3}" destId="{875804F3-956C-AB4E-AFF8-194271B5E165}" srcOrd="0" destOrd="0" presId="urn:microsoft.com/office/officeart/2005/8/layout/hProcess6"/>
    <dgm:cxn modelId="{EB06659D-FB14-B147-B6FC-4D54E245CD42}" type="presParOf" srcId="{54896572-02B5-254E-BA0B-7DCCCB5EFED3}" destId="{B99141EB-6B64-5246-A9C0-982978D2903F}" srcOrd="1" destOrd="0" presId="urn:microsoft.com/office/officeart/2005/8/layout/hProcess6"/>
    <dgm:cxn modelId="{D975BDD8-8DBE-1147-A038-C6F897681CBE}" type="presParOf" srcId="{54896572-02B5-254E-BA0B-7DCCCB5EFED3}" destId="{3CF51A58-A052-494A-9B41-4140D072DDDC}" srcOrd="2" destOrd="0" presId="urn:microsoft.com/office/officeart/2005/8/layout/hProcess6"/>
    <dgm:cxn modelId="{BAC4A0D3-BE18-8D46-9418-E7A6AF255835}" type="presParOf" srcId="{54896572-02B5-254E-BA0B-7DCCCB5EFED3}" destId="{346E2159-8468-3946-8890-C20F90F40C16}"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2013EA-F901-0C40-877A-0EB36CF3CEB0}" type="doc">
      <dgm:prSet loTypeId="urn:microsoft.com/office/officeart/2005/8/layout/cycle2" loCatId="" qsTypeId="urn:microsoft.com/office/officeart/2005/8/quickstyle/3D3" qsCatId="3D" csTypeId="urn:microsoft.com/office/officeart/2005/8/colors/accent5_2" csCatId="accent5" phldr="1"/>
      <dgm:spPr/>
      <dgm:t>
        <a:bodyPr/>
        <a:lstStyle/>
        <a:p>
          <a:endParaRPr lang="en-US"/>
        </a:p>
      </dgm:t>
    </dgm:pt>
    <dgm:pt modelId="{D8FDF374-6E72-144D-A23D-1358A0982B7C}">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Update App</a:t>
          </a:r>
          <a:r>
            <a:rPr lang="en-US" b="0" i="0" baseline="0" smtClean="0">
              <a:solidFill>
                <a:schemeClr val="tx1"/>
              </a:solidFill>
              <a:latin typeface="Adobe Clean Light" charset="0"/>
              <a:ea typeface="Adobe Clean Light" charset="0"/>
              <a:cs typeface="Adobe Clean Light" charset="0"/>
            </a:rPr>
            <a:t> Screens and Content</a:t>
          </a:r>
          <a:endParaRPr lang="en-US" b="0" i="0" dirty="0">
            <a:solidFill>
              <a:schemeClr val="tx1"/>
            </a:solidFill>
            <a:latin typeface="Adobe Clean Light" charset="0"/>
            <a:ea typeface="Adobe Clean Light" charset="0"/>
            <a:cs typeface="Adobe Clean Light" charset="0"/>
          </a:endParaRPr>
        </a:p>
      </dgm:t>
    </dgm:pt>
    <dgm:pt modelId="{28CB9726-B475-2743-9D94-CE2E53618C79}" type="parTrans" cxnId="{C308EAA6-822A-244C-A497-C77E2FC72978}">
      <dgm:prSet/>
      <dgm:spPr/>
      <dgm:t>
        <a:bodyPr/>
        <a:lstStyle/>
        <a:p>
          <a:endParaRPr lang="en-US">
            <a:solidFill>
              <a:schemeClr val="tx1"/>
            </a:solidFill>
          </a:endParaRPr>
        </a:p>
      </dgm:t>
    </dgm:pt>
    <dgm:pt modelId="{F71D1638-2F40-E145-8F3C-7062414E2E0B}" type="sibTrans" cxnId="{C308EAA6-822A-244C-A497-C77E2FC72978}">
      <dgm:prSet/>
      <dgm:spPr/>
      <dgm:t>
        <a:bodyPr/>
        <a:lstStyle/>
        <a:p>
          <a:endParaRPr lang="en-US">
            <a:solidFill>
              <a:schemeClr val="tx1"/>
            </a:solidFill>
          </a:endParaRPr>
        </a:p>
      </dgm:t>
    </dgm:pt>
    <dgm:pt modelId="{168E766C-B2F5-7C48-A962-007E0B26399F}">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Deliver Updates</a:t>
          </a:r>
          <a:r>
            <a:rPr lang="en-US" b="0" i="0" baseline="0" smtClean="0">
              <a:solidFill>
                <a:schemeClr val="tx1"/>
              </a:solidFill>
              <a:latin typeface="Adobe Clean Light" charset="0"/>
              <a:ea typeface="Adobe Clean Light" charset="0"/>
              <a:cs typeface="Adobe Clean Light" charset="0"/>
            </a:rPr>
            <a:t> to App</a:t>
          </a:r>
          <a:endParaRPr lang="en-US" b="0" i="0" dirty="0">
            <a:solidFill>
              <a:schemeClr val="tx1"/>
            </a:solidFill>
            <a:latin typeface="Adobe Clean Light" charset="0"/>
            <a:ea typeface="Adobe Clean Light" charset="0"/>
            <a:cs typeface="Adobe Clean Light" charset="0"/>
          </a:endParaRPr>
        </a:p>
      </dgm:t>
    </dgm:pt>
    <dgm:pt modelId="{00BBBE3E-CC3D-1F46-9A32-71ED6944DD43}" type="parTrans" cxnId="{CCA30558-CACE-D947-8EF9-B5DCB0836DFC}">
      <dgm:prSet/>
      <dgm:spPr/>
      <dgm:t>
        <a:bodyPr/>
        <a:lstStyle/>
        <a:p>
          <a:endParaRPr lang="en-US">
            <a:solidFill>
              <a:schemeClr val="tx1"/>
            </a:solidFill>
          </a:endParaRPr>
        </a:p>
      </dgm:t>
    </dgm:pt>
    <dgm:pt modelId="{46E2244C-E366-154E-BABA-401AEC4F4673}" type="sibTrans" cxnId="{CCA30558-CACE-D947-8EF9-B5DCB0836DFC}">
      <dgm:prSet/>
      <dgm:spPr/>
      <dgm:t>
        <a:bodyPr/>
        <a:lstStyle/>
        <a:p>
          <a:endParaRPr lang="en-US">
            <a:solidFill>
              <a:schemeClr val="tx1"/>
            </a:solidFill>
          </a:endParaRPr>
        </a:p>
      </dgm:t>
    </dgm:pt>
    <dgm:pt modelId="{DF3BA4BC-AF5C-924A-97C3-848DADC2032C}">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Send Update Notifications</a:t>
          </a:r>
          <a:endParaRPr lang="en-US" b="0" i="0" dirty="0">
            <a:solidFill>
              <a:schemeClr val="tx1"/>
            </a:solidFill>
            <a:latin typeface="Adobe Clean Light" charset="0"/>
            <a:ea typeface="Adobe Clean Light" charset="0"/>
            <a:cs typeface="Adobe Clean Light" charset="0"/>
          </a:endParaRPr>
        </a:p>
      </dgm:t>
    </dgm:pt>
    <dgm:pt modelId="{EDCBCB4A-4542-8740-9549-001B4616C55D}" type="parTrans" cxnId="{ECE5C6F0-D728-6B44-8069-39FE511DA00D}">
      <dgm:prSet/>
      <dgm:spPr/>
      <dgm:t>
        <a:bodyPr/>
        <a:lstStyle/>
        <a:p>
          <a:endParaRPr lang="en-US">
            <a:solidFill>
              <a:schemeClr val="tx1"/>
            </a:solidFill>
          </a:endParaRPr>
        </a:p>
      </dgm:t>
    </dgm:pt>
    <dgm:pt modelId="{F2B3E0E6-6D7F-7944-B630-01D1C94B665C}" type="sibTrans" cxnId="{ECE5C6F0-D728-6B44-8069-39FE511DA00D}">
      <dgm:prSet/>
      <dgm:spPr/>
      <dgm:t>
        <a:bodyPr/>
        <a:lstStyle/>
        <a:p>
          <a:endParaRPr lang="en-US">
            <a:solidFill>
              <a:schemeClr val="tx1"/>
            </a:solidFill>
          </a:endParaRPr>
        </a:p>
      </dgm:t>
    </dgm:pt>
    <dgm:pt modelId="{FD3448AE-0FEA-D341-9DD8-0FB29636800E}">
      <dgm:prSe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Engage</a:t>
          </a:r>
          <a:r>
            <a:rPr lang="en-US" b="0" i="0" baseline="0" smtClean="0">
              <a:solidFill>
                <a:schemeClr val="tx1"/>
              </a:solidFill>
              <a:latin typeface="Adobe Clean Light" charset="0"/>
              <a:ea typeface="Adobe Clean Light" charset="0"/>
              <a:cs typeface="Adobe Clean Light" charset="0"/>
            </a:rPr>
            <a:t> with In-app Messages</a:t>
          </a:r>
          <a:endParaRPr lang="en-US" b="0" i="0" dirty="0">
            <a:solidFill>
              <a:schemeClr val="tx1"/>
            </a:solidFill>
            <a:latin typeface="Adobe Clean Light" charset="0"/>
            <a:ea typeface="Adobe Clean Light" charset="0"/>
            <a:cs typeface="Adobe Clean Light" charset="0"/>
          </a:endParaRPr>
        </a:p>
      </dgm:t>
    </dgm:pt>
    <dgm:pt modelId="{D6C4CCFC-559C-6645-AE6F-B2FF7A646407}" type="parTrans" cxnId="{BA2F7011-CE32-EB4D-A8AD-464AF1CCD32A}">
      <dgm:prSet/>
      <dgm:spPr/>
      <dgm:t>
        <a:bodyPr/>
        <a:lstStyle/>
        <a:p>
          <a:endParaRPr lang="en-US">
            <a:solidFill>
              <a:schemeClr val="tx1"/>
            </a:solidFill>
          </a:endParaRPr>
        </a:p>
      </dgm:t>
    </dgm:pt>
    <dgm:pt modelId="{2E881E1A-3296-1148-A806-FE66130B1163}" type="sibTrans" cxnId="{BA2F7011-CE32-EB4D-A8AD-464AF1CCD32A}">
      <dgm:prSet/>
      <dgm:spPr/>
      <dgm:t>
        <a:bodyPr/>
        <a:lstStyle/>
        <a:p>
          <a:endParaRPr lang="en-US">
            <a:solidFill>
              <a:schemeClr val="tx1"/>
            </a:solidFill>
          </a:endParaRPr>
        </a:p>
      </dgm:t>
    </dgm:pt>
    <dgm:pt modelId="{2F4C69A7-0DCD-794E-86D7-6F877D6AE053}">
      <dgm:prSe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Analyze</a:t>
          </a:r>
          <a:r>
            <a:rPr lang="en-US" b="0" i="0" baseline="0" smtClean="0">
              <a:solidFill>
                <a:schemeClr val="tx1"/>
              </a:solidFill>
              <a:latin typeface="Adobe Clean Light" charset="0"/>
              <a:ea typeface="Adobe Clean Light" charset="0"/>
              <a:cs typeface="Adobe Clean Light" charset="0"/>
            </a:rPr>
            <a:t> with Adobe Analytics</a:t>
          </a:r>
          <a:endParaRPr lang="en-US" b="0" i="0" dirty="0">
            <a:solidFill>
              <a:schemeClr val="tx1"/>
            </a:solidFill>
            <a:latin typeface="Adobe Clean Light" charset="0"/>
            <a:ea typeface="Adobe Clean Light" charset="0"/>
            <a:cs typeface="Adobe Clean Light" charset="0"/>
          </a:endParaRPr>
        </a:p>
      </dgm:t>
    </dgm:pt>
    <dgm:pt modelId="{78EB3583-B20A-DD47-8FD5-75C0385870CF}" type="parTrans" cxnId="{496F8040-F4FB-F941-9805-5AABCAA333F2}">
      <dgm:prSet/>
      <dgm:spPr/>
      <dgm:t>
        <a:bodyPr/>
        <a:lstStyle/>
        <a:p>
          <a:endParaRPr lang="en-US">
            <a:solidFill>
              <a:schemeClr val="tx1"/>
            </a:solidFill>
          </a:endParaRPr>
        </a:p>
      </dgm:t>
    </dgm:pt>
    <dgm:pt modelId="{68DB8D73-2D38-7541-BF71-7FE5278111DB}" type="sibTrans" cxnId="{496F8040-F4FB-F941-9805-5AABCAA333F2}">
      <dgm:prSet/>
      <dgm:spPr/>
      <dgm:t>
        <a:bodyPr/>
        <a:lstStyle/>
        <a:p>
          <a:endParaRPr lang="en-US">
            <a:solidFill>
              <a:schemeClr val="tx1"/>
            </a:solidFill>
          </a:endParaRPr>
        </a:p>
      </dgm:t>
    </dgm:pt>
    <dgm:pt modelId="{3743B1F7-6D01-4E4D-8D2E-7DA6AC934F29}" type="pres">
      <dgm:prSet presAssocID="{242013EA-F901-0C40-877A-0EB36CF3CEB0}" presName="cycle" presStyleCnt="0">
        <dgm:presLayoutVars>
          <dgm:dir/>
          <dgm:resizeHandles val="exact"/>
        </dgm:presLayoutVars>
      </dgm:prSet>
      <dgm:spPr/>
      <dgm:t>
        <a:bodyPr/>
        <a:lstStyle/>
        <a:p>
          <a:endParaRPr lang="en-US"/>
        </a:p>
      </dgm:t>
    </dgm:pt>
    <dgm:pt modelId="{FEDB2AE5-6230-1E43-8EC4-533A1D99155C}" type="pres">
      <dgm:prSet presAssocID="{D8FDF374-6E72-144D-A23D-1358A0982B7C}" presName="node" presStyleLbl="node1" presStyleIdx="0" presStyleCnt="5">
        <dgm:presLayoutVars>
          <dgm:bulletEnabled val="1"/>
        </dgm:presLayoutVars>
      </dgm:prSet>
      <dgm:spPr/>
      <dgm:t>
        <a:bodyPr/>
        <a:lstStyle/>
        <a:p>
          <a:endParaRPr lang="en-US"/>
        </a:p>
      </dgm:t>
    </dgm:pt>
    <dgm:pt modelId="{3D369886-0B1F-1E4C-A04F-6F00F50F3F63}" type="pres">
      <dgm:prSet presAssocID="{F71D1638-2F40-E145-8F3C-7062414E2E0B}" presName="sibTrans" presStyleLbl="sibTrans2D1" presStyleIdx="0" presStyleCnt="5"/>
      <dgm:spPr/>
      <dgm:t>
        <a:bodyPr/>
        <a:lstStyle/>
        <a:p>
          <a:endParaRPr lang="en-US"/>
        </a:p>
      </dgm:t>
    </dgm:pt>
    <dgm:pt modelId="{BE8DF4AB-D946-064E-9DEE-BE7D73B570AD}" type="pres">
      <dgm:prSet presAssocID="{F71D1638-2F40-E145-8F3C-7062414E2E0B}" presName="connectorText" presStyleLbl="sibTrans2D1" presStyleIdx="0" presStyleCnt="5"/>
      <dgm:spPr/>
      <dgm:t>
        <a:bodyPr/>
        <a:lstStyle/>
        <a:p>
          <a:endParaRPr lang="en-US"/>
        </a:p>
      </dgm:t>
    </dgm:pt>
    <dgm:pt modelId="{CE717EFC-E65A-EF48-BA6E-BBD35A1FCFAC}" type="pres">
      <dgm:prSet presAssocID="{168E766C-B2F5-7C48-A962-007E0B26399F}" presName="node" presStyleLbl="node1" presStyleIdx="1" presStyleCnt="5">
        <dgm:presLayoutVars>
          <dgm:bulletEnabled val="1"/>
        </dgm:presLayoutVars>
      </dgm:prSet>
      <dgm:spPr/>
      <dgm:t>
        <a:bodyPr/>
        <a:lstStyle/>
        <a:p>
          <a:endParaRPr lang="en-US"/>
        </a:p>
      </dgm:t>
    </dgm:pt>
    <dgm:pt modelId="{232A70C0-A4EE-A441-873F-1BA0B1FCDC1F}" type="pres">
      <dgm:prSet presAssocID="{46E2244C-E366-154E-BABA-401AEC4F4673}" presName="sibTrans" presStyleLbl="sibTrans2D1" presStyleIdx="1" presStyleCnt="5"/>
      <dgm:spPr/>
      <dgm:t>
        <a:bodyPr/>
        <a:lstStyle/>
        <a:p>
          <a:endParaRPr lang="en-US"/>
        </a:p>
      </dgm:t>
    </dgm:pt>
    <dgm:pt modelId="{FC1A8769-A4B4-904C-A5EC-0557E815709A}" type="pres">
      <dgm:prSet presAssocID="{46E2244C-E366-154E-BABA-401AEC4F4673}" presName="connectorText" presStyleLbl="sibTrans2D1" presStyleIdx="1" presStyleCnt="5"/>
      <dgm:spPr/>
      <dgm:t>
        <a:bodyPr/>
        <a:lstStyle/>
        <a:p>
          <a:endParaRPr lang="en-US"/>
        </a:p>
      </dgm:t>
    </dgm:pt>
    <dgm:pt modelId="{ADE8CB9B-F64D-6F4B-B853-1B19C71B1CCF}" type="pres">
      <dgm:prSet presAssocID="{DF3BA4BC-AF5C-924A-97C3-848DADC2032C}" presName="node" presStyleLbl="node1" presStyleIdx="2" presStyleCnt="5">
        <dgm:presLayoutVars>
          <dgm:bulletEnabled val="1"/>
        </dgm:presLayoutVars>
      </dgm:prSet>
      <dgm:spPr/>
      <dgm:t>
        <a:bodyPr/>
        <a:lstStyle/>
        <a:p>
          <a:endParaRPr lang="en-US"/>
        </a:p>
      </dgm:t>
    </dgm:pt>
    <dgm:pt modelId="{01CA592B-5E62-6F4F-926E-279A29D04EA9}" type="pres">
      <dgm:prSet presAssocID="{F2B3E0E6-6D7F-7944-B630-01D1C94B665C}" presName="sibTrans" presStyleLbl="sibTrans2D1" presStyleIdx="2" presStyleCnt="5"/>
      <dgm:spPr/>
      <dgm:t>
        <a:bodyPr/>
        <a:lstStyle/>
        <a:p>
          <a:endParaRPr lang="en-US"/>
        </a:p>
      </dgm:t>
    </dgm:pt>
    <dgm:pt modelId="{628BDCB6-F0F9-D740-8B33-67BF9AF17BD7}" type="pres">
      <dgm:prSet presAssocID="{F2B3E0E6-6D7F-7944-B630-01D1C94B665C}" presName="connectorText" presStyleLbl="sibTrans2D1" presStyleIdx="2" presStyleCnt="5"/>
      <dgm:spPr/>
      <dgm:t>
        <a:bodyPr/>
        <a:lstStyle/>
        <a:p>
          <a:endParaRPr lang="en-US"/>
        </a:p>
      </dgm:t>
    </dgm:pt>
    <dgm:pt modelId="{DE71BDEA-CDB9-FF4E-8461-C578BAEB8041}" type="pres">
      <dgm:prSet presAssocID="{FD3448AE-0FEA-D341-9DD8-0FB29636800E}" presName="node" presStyleLbl="node1" presStyleIdx="3" presStyleCnt="5">
        <dgm:presLayoutVars>
          <dgm:bulletEnabled val="1"/>
        </dgm:presLayoutVars>
      </dgm:prSet>
      <dgm:spPr/>
      <dgm:t>
        <a:bodyPr/>
        <a:lstStyle/>
        <a:p>
          <a:endParaRPr lang="en-US"/>
        </a:p>
      </dgm:t>
    </dgm:pt>
    <dgm:pt modelId="{87ADFD4C-961D-BB4D-AC18-1F400FC953F3}" type="pres">
      <dgm:prSet presAssocID="{2E881E1A-3296-1148-A806-FE66130B1163}" presName="sibTrans" presStyleLbl="sibTrans2D1" presStyleIdx="3" presStyleCnt="5"/>
      <dgm:spPr/>
      <dgm:t>
        <a:bodyPr/>
        <a:lstStyle/>
        <a:p>
          <a:endParaRPr lang="en-US"/>
        </a:p>
      </dgm:t>
    </dgm:pt>
    <dgm:pt modelId="{3F8D8F6F-06CE-8D40-9D96-293FC5252134}" type="pres">
      <dgm:prSet presAssocID="{2E881E1A-3296-1148-A806-FE66130B1163}" presName="connectorText" presStyleLbl="sibTrans2D1" presStyleIdx="3" presStyleCnt="5"/>
      <dgm:spPr/>
      <dgm:t>
        <a:bodyPr/>
        <a:lstStyle/>
        <a:p>
          <a:endParaRPr lang="en-US"/>
        </a:p>
      </dgm:t>
    </dgm:pt>
    <dgm:pt modelId="{2234AFE7-643F-2845-BC33-4394E103A806}" type="pres">
      <dgm:prSet presAssocID="{2F4C69A7-0DCD-794E-86D7-6F877D6AE053}" presName="node" presStyleLbl="node1" presStyleIdx="4" presStyleCnt="5">
        <dgm:presLayoutVars>
          <dgm:bulletEnabled val="1"/>
        </dgm:presLayoutVars>
      </dgm:prSet>
      <dgm:spPr/>
      <dgm:t>
        <a:bodyPr/>
        <a:lstStyle/>
        <a:p>
          <a:endParaRPr lang="en-US"/>
        </a:p>
      </dgm:t>
    </dgm:pt>
    <dgm:pt modelId="{11634778-47D9-3F4C-90B4-03D7F40D1A1E}" type="pres">
      <dgm:prSet presAssocID="{68DB8D73-2D38-7541-BF71-7FE5278111DB}" presName="sibTrans" presStyleLbl="sibTrans2D1" presStyleIdx="4" presStyleCnt="5"/>
      <dgm:spPr/>
      <dgm:t>
        <a:bodyPr/>
        <a:lstStyle/>
        <a:p>
          <a:endParaRPr lang="en-US"/>
        </a:p>
      </dgm:t>
    </dgm:pt>
    <dgm:pt modelId="{27E03019-C791-2643-AD86-8A03CE685966}" type="pres">
      <dgm:prSet presAssocID="{68DB8D73-2D38-7541-BF71-7FE5278111DB}" presName="connectorText" presStyleLbl="sibTrans2D1" presStyleIdx="4" presStyleCnt="5"/>
      <dgm:spPr/>
      <dgm:t>
        <a:bodyPr/>
        <a:lstStyle/>
        <a:p>
          <a:endParaRPr lang="en-US"/>
        </a:p>
      </dgm:t>
    </dgm:pt>
  </dgm:ptLst>
  <dgm:cxnLst>
    <dgm:cxn modelId="{E689D5B3-BDD9-834A-ADB5-9AEC756096B3}" type="presOf" srcId="{D8FDF374-6E72-144D-A23D-1358A0982B7C}" destId="{FEDB2AE5-6230-1E43-8EC4-533A1D99155C}" srcOrd="0" destOrd="0" presId="urn:microsoft.com/office/officeart/2005/8/layout/cycle2"/>
    <dgm:cxn modelId="{496F8040-F4FB-F941-9805-5AABCAA333F2}" srcId="{242013EA-F901-0C40-877A-0EB36CF3CEB0}" destId="{2F4C69A7-0DCD-794E-86D7-6F877D6AE053}" srcOrd="4" destOrd="0" parTransId="{78EB3583-B20A-DD47-8FD5-75C0385870CF}" sibTransId="{68DB8D73-2D38-7541-BF71-7FE5278111DB}"/>
    <dgm:cxn modelId="{B1557556-7C56-7B47-9492-DC6DAB4F4BA3}" type="presOf" srcId="{DF3BA4BC-AF5C-924A-97C3-848DADC2032C}" destId="{ADE8CB9B-F64D-6F4B-B853-1B19C71B1CCF}" srcOrd="0" destOrd="0" presId="urn:microsoft.com/office/officeart/2005/8/layout/cycle2"/>
    <dgm:cxn modelId="{929786B6-F610-4F4A-912E-D85DC3A0FD5F}" type="presOf" srcId="{68DB8D73-2D38-7541-BF71-7FE5278111DB}" destId="{11634778-47D9-3F4C-90B4-03D7F40D1A1E}" srcOrd="0" destOrd="0" presId="urn:microsoft.com/office/officeart/2005/8/layout/cycle2"/>
    <dgm:cxn modelId="{03BD3701-619E-DD41-BA45-80681C835EE1}" type="presOf" srcId="{FD3448AE-0FEA-D341-9DD8-0FB29636800E}" destId="{DE71BDEA-CDB9-FF4E-8461-C578BAEB8041}" srcOrd="0" destOrd="0" presId="urn:microsoft.com/office/officeart/2005/8/layout/cycle2"/>
    <dgm:cxn modelId="{6B4DBD4E-D484-C549-A5C7-8E362EAD5306}" type="presOf" srcId="{F71D1638-2F40-E145-8F3C-7062414E2E0B}" destId="{3D369886-0B1F-1E4C-A04F-6F00F50F3F63}" srcOrd="0" destOrd="0" presId="urn:microsoft.com/office/officeart/2005/8/layout/cycle2"/>
    <dgm:cxn modelId="{09BF470F-C5A9-074D-A3E6-6DB18B276DE6}" type="presOf" srcId="{F2B3E0E6-6D7F-7944-B630-01D1C94B665C}" destId="{628BDCB6-F0F9-D740-8B33-67BF9AF17BD7}" srcOrd="1" destOrd="0" presId="urn:microsoft.com/office/officeart/2005/8/layout/cycle2"/>
    <dgm:cxn modelId="{4D0EB2E5-2829-2E41-AEBD-697503055137}" type="presOf" srcId="{46E2244C-E366-154E-BABA-401AEC4F4673}" destId="{232A70C0-A4EE-A441-873F-1BA0B1FCDC1F}" srcOrd="0" destOrd="0" presId="urn:microsoft.com/office/officeart/2005/8/layout/cycle2"/>
    <dgm:cxn modelId="{FD0B9CD5-09F4-404F-A002-36B975D0AB31}" type="presOf" srcId="{2F4C69A7-0DCD-794E-86D7-6F877D6AE053}" destId="{2234AFE7-643F-2845-BC33-4394E103A806}" srcOrd="0" destOrd="0" presId="urn:microsoft.com/office/officeart/2005/8/layout/cycle2"/>
    <dgm:cxn modelId="{58E95D53-98B7-8C44-8C1E-55D93E069678}" type="presOf" srcId="{68DB8D73-2D38-7541-BF71-7FE5278111DB}" destId="{27E03019-C791-2643-AD86-8A03CE685966}" srcOrd="1" destOrd="0" presId="urn:microsoft.com/office/officeart/2005/8/layout/cycle2"/>
    <dgm:cxn modelId="{C308EAA6-822A-244C-A497-C77E2FC72978}" srcId="{242013EA-F901-0C40-877A-0EB36CF3CEB0}" destId="{D8FDF374-6E72-144D-A23D-1358A0982B7C}" srcOrd="0" destOrd="0" parTransId="{28CB9726-B475-2743-9D94-CE2E53618C79}" sibTransId="{F71D1638-2F40-E145-8F3C-7062414E2E0B}"/>
    <dgm:cxn modelId="{0DDEFFE4-165E-5543-908D-6E2DCB51A7E6}" type="presOf" srcId="{46E2244C-E366-154E-BABA-401AEC4F4673}" destId="{FC1A8769-A4B4-904C-A5EC-0557E815709A}" srcOrd="1" destOrd="0" presId="urn:microsoft.com/office/officeart/2005/8/layout/cycle2"/>
    <dgm:cxn modelId="{C787D0C6-A9B6-FC4C-B97B-4818F413C566}" type="presOf" srcId="{F71D1638-2F40-E145-8F3C-7062414E2E0B}" destId="{BE8DF4AB-D946-064E-9DEE-BE7D73B570AD}" srcOrd="1" destOrd="0" presId="urn:microsoft.com/office/officeart/2005/8/layout/cycle2"/>
    <dgm:cxn modelId="{22DB0F75-C494-724A-88D5-E3A4D1385FE6}" type="presOf" srcId="{168E766C-B2F5-7C48-A962-007E0B26399F}" destId="{CE717EFC-E65A-EF48-BA6E-BBD35A1FCFAC}" srcOrd="0" destOrd="0" presId="urn:microsoft.com/office/officeart/2005/8/layout/cycle2"/>
    <dgm:cxn modelId="{2BEA11EB-0AA1-2B4D-92B9-010DE36F2E25}" type="presOf" srcId="{F2B3E0E6-6D7F-7944-B630-01D1C94B665C}" destId="{01CA592B-5E62-6F4F-926E-279A29D04EA9}" srcOrd="0" destOrd="0" presId="urn:microsoft.com/office/officeart/2005/8/layout/cycle2"/>
    <dgm:cxn modelId="{BA2F7011-CE32-EB4D-A8AD-464AF1CCD32A}" srcId="{242013EA-F901-0C40-877A-0EB36CF3CEB0}" destId="{FD3448AE-0FEA-D341-9DD8-0FB29636800E}" srcOrd="3" destOrd="0" parTransId="{D6C4CCFC-559C-6645-AE6F-B2FF7A646407}" sibTransId="{2E881E1A-3296-1148-A806-FE66130B1163}"/>
    <dgm:cxn modelId="{ECE5C6F0-D728-6B44-8069-39FE511DA00D}" srcId="{242013EA-F901-0C40-877A-0EB36CF3CEB0}" destId="{DF3BA4BC-AF5C-924A-97C3-848DADC2032C}" srcOrd="2" destOrd="0" parTransId="{EDCBCB4A-4542-8740-9549-001B4616C55D}" sibTransId="{F2B3E0E6-6D7F-7944-B630-01D1C94B665C}"/>
    <dgm:cxn modelId="{D956BCD9-6174-F84A-86A4-1F3DC3185995}" type="presOf" srcId="{242013EA-F901-0C40-877A-0EB36CF3CEB0}" destId="{3743B1F7-6D01-4E4D-8D2E-7DA6AC934F29}" srcOrd="0" destOrd="0" presId="urn:microsoft.com/office/officeart/2005/8/layout/cycle2"/>
    <dgm:cxn modelId="{55249CF1-61D4-3D45-85CF-D48A14ABB1B1}" type="presOf" srcId="{2E881E1A-3296-1148-A806-FE66130B1163}" destId="{3F8D8F6F-06CE-8D40-9D96-293FC5252134}" srcOrd="1" destOrd="0" presId="urn:microsoft.com/office/officeart/2005/8/layout/cycle2"/>
    <dgm:cxn modelId="{611E986F-1BBB-6245-B7A1-E221708B2FB2}" type="presOf" srcId="{2E881E1A-3296-1148-A806-FE66130B1163}" destId="{87ADFD4C-961D-BB4D-AC18-1F400FC953F3}" srcOrd="0" destOrd="0" presId="urn:microsoft.com/office/officeart/2005/8/layout/cycle2"/>
    <dgm:cxn modelId="{CCA30558-CACE-D947-8EF9-B5DCB0836DFC}" srcId="{242013EA-F901-0C40-877A-0EB36CF3CEB0}" destId="{168E766C-B2F5-7C48-A962-007E0B26399F}" srcOrd="1" destOrd="0" parTransId="{00BBBE3E-CC3D-1F46-9A32-71ED6944DD43}" sibTransId="{46E2244C-E366-154E-BABA-401AEC4F4673}"/>
    <dgm:cxn modelId="{F1597A4E-9314-9849-A89A-B0700240EBA3}" type="presParOf" srcId="{3743B1F7-6D01-4E4D-8D2E-7DA6AC934F29}" destId="{FEDB2AE5-6230-1E43-8EC4-533A1D99155C}" srcOrd="0" destOrd="0" presId="urn:microsoft.com/office/officeart/2005/8/layout/cycle2"/>
    <dgm:cxn modelId="{CC9035F8-EDD1-7642-8E58-0E01088A0F46}" type="presParOf" srcId="{3743B1F7-6D01-4E4D-8D2E-7DA6AC934F29}" destId="{3D369886-0B1F-1E4C-A04F-6F00F50F3F63}" srcOrd="1" destOrd="0" presId="urn:microsoft.com/office/officeart/2005/8/layout/cycle2"/>
    <dgm:cxn modelId="{FF84B330-D7B4-F744-9188-0167D4E94F68}" type="presParOf" srcId="{3D369886-0B1F-1E4C-A04F-6F00F50F3F63}" destId="{BE8DF4AB-D946-064E-9DEE-BE7D73B570AD}" srcOrd="0" destOrd="0" presId="urn:microsoft.com/office/officeart/2005/8/layout/cycle2"/>
    <dgm:cxn modelId="{1153ED4F-8347-394C-A1B9-56B2634CB135}" type="presParOf" srcId="{3743B1F7-6D01-4E4D-8D2E-7DA6AC934F29}" destId="{CE717EFC-E65A-EF48-BA6E-BBD35A1FCFAC}" srcOrd="2" destOrd="0" presId="urn:microsoft.com/office/officeart/2005/8/layout/cycle2"/>
    <dgm:cxn modelId="{FE09C24F-19DB-CE4B-A71F-DB54191B7D9D}" type="presParOf" srcId="{3743B1F7-6D01-4E4D-8D2E-7DA6AC934F29}" destId="{232A70C0-A4EE-A441-873F-1BA0B1FCDC1F}" srcOrd="3" destOrd="0" presId="urn:microsoft.com/office/officeart/2005/8/layout/cycle2"/>
    <dgm:cxn modelId="{1A1B1CD1-0140-EB40-929B-AE3291C848EA}" type="presParOf" srcId="{232A70C0-A4EE-A441-873F-1BA0B1FCDC1F}" destId="{FC1A8769-A4B4-904C-A5EC-0557E815709A}" srcOrd="0" destOrd="0" presId="urn:microsoft.com/office/officeart/2005/8/layout/cycle2"/>
    <dgm:cxn modelId="{92AAEFA5-EBB1-9544-9B72-A6C23CE9EF7C}" type="presParOf" srcId="{3743B1F7-6D01-4E4D-8D2E-7DA6AC934F29}" destId="{ADE8CB9B-F64D-6F4B-B853-1B19C71B1CCF}" srcOrd="4" destOrd="0" presId="urn:microsoft.com/office/officeart/2005/8/layout/cycle2"/>
    <dgm:cxn modelId="{2E95BF2A-CFAD-984F-A7F6-ABC63E460DDE}" type="presParOf" srcId="{3743B1F7-6D01-4E4D-8D2E-7DA6AC934F29}" destId="{01CA592B-5E62-6F4F-926E-279A29D04EA9}" srcOrd="5" destOrd="0" presId="urn:microsoft.com/office/officeart/2005/8/layout/cycle2"/>
    <dgm:cxn modelId="{68C4E29E-BECF-3845-B22C-079A403FAE89}" type="presParOf" srcId="{01CA592B-5E62-6F4F-926E-279A29D04EA9}" destId="{628BDCB6-F0F9-D740-8B33-67BF9AF17BD7}" srcOrd="0" destOrd="0" presId="urn:microsoft.com/office/officeart/2005/8/layout/cycle2"/>
    <dgm:cxn modelId="{415238D7-C2FD-4A48-986A-19CE66062F26}" type="presParOf" srcId="{3743B1F7-6D01-4E4D-8D2E-7DA6AC934F29}" destId="{DE71BDEA-CDB9-FF4E-8461-C578BAEB8041}" srcOrd="6" destOrd="0" presId="urn:microsoft.com/office/officeart/2005/8/layout/cycle2"/>
    <dgm:cxn modelId="{F2B977DB-CAC7-D946-8AD1-AD65A7C946CB}" type="presParOf" srcId="{3743B1F7-6D01-4E4D-8D2E-7DA6AC934F29}" destId="{87ADFD4C-961D-BB4D-AC18-1F400FC953F3}" srcOrd="7" destOrd="0" presId="urn:microsoft.com/office/officeart/2005/8/layout/cycle2"/>
    <dgm:cxn modelId="{419E08B5-8F95-2B47-9CC8-939DE29D725E}" type="presParOf" srcId="{87ADFD4C-961D-BB4D-AC18-1F400FC953F3}" destId="{3F8D8F6F-06CE-8D40-9D96-293FC5252134}" srcOrd="0" destOrd="0" presId="urn:microsoft.com/office/officeart/2005/8/layout/cycle2"/>
    <dgm:cxn modelId="{76591159-FFC4-B74C-9648-A8EF3A45440E}" type="presParOf" srcId="{3743B1F7-6D01-4E4D-8D2E-7DA6AC934F29}" destId="{2234AFE7-643F-2845-BC33-4394E103A806}" srcOrd="8" destOrd="0" presId="urn:microsoft.com/office/officeart/2005/8/layout/cycle2"/>
    <dgm:cxn modelId="{8B33012A-1C62-6348-A5AD-95061B456B55}" type="presParOf" srcId="{3743B1F7-6D01-4E4D-8D2E-7DA6AC934F29}" destId="{11634778-47D9-3F4C-90B4-03D7F40D1A1E}" srcOrd="9" destOrd="0" presId="urn:microsoft.com/office/officeart/2005/8/layout/cycle2"/>
    <dgm:cxn modelId="{65365216-15FA-F546-8DC3-7608CBC16878}" type="presParOf" srcId="{11634778-47D9-3F4C-90B4-03D7F40D1A1E}" destId="{27E03019-C791-2643-AD86-8A03CE68596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93B0A-35C0-974B-B93E-A0B8A8CB5B4D}">
      <dsp:nvSpPr>
        <dsp:cNvPr id="0" name=""/>
        <dsp:cNvSpPr/>
      </dsp:nvSpPr>
      <dsp:spPr>
        <a:xfrm>
          <a:off x="3940" y="543743"/>
          <a:ext cx="3446022" cy="3446022"/>
        </a:xfrm>
        <a:prstGeom prst="ellipse">
          <a:avLst/>
        </a:prstGeom>
        <a:solidFill>
          <a:schemeClr val="accent2">
            <a:shade val="80000"/>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89646" tIns="35560" rIns="189646" bIns="35560" numCol="1" spcCol="1270" anchor="ctr" anchorCtr="0">
          <a:noAutofit/>
        </a:bodyPr>
        <a:lstStyle/>
        <a:p>
          <a:pPr lvl="0" algn="ctr" defTabSz="1244600">
            <a:lnSpc>
              <a:spcPct val="90000"/>
            </a:lnSpc>
            <a:spcBef>
              <a:spcPct val="0"/>
            </a:spcBef>
            <a:spcAft>
              <a:spcPct val="35000"/>
            </a:spcAft>
          </a:pPr>
          <a:r>
            <a:rPr lang="en-US" sz="2800" kern="1200" dirty="0" smtClean="0"/>
            <a:t>Time</a:t>
          </a:r>
          <a:r>
            <a:rPr lang="en-US" sz="2800" kern="1200" baseline="0" dirty="0" smtClean="0"/>
            <a:t> to market</a:t>
          </a:r>
          <a:endParaRPr lang="en-US" sz="2800" kern="1200" dirty="0"/>
        </a:p>
      </dsp:txBody>
      <dsp:txXfrm>
        <a:off x="508598" y="1048401"/>
        <a:ext cx="2436706" cy="2436706"/>
      </dsp:txXfrm>
    </dsp:sp>
    <dsp:sp modelId="{51DA26B2-001E-AA4C-ADFC-14873DC22C47}">
      <dsp:nvSpPr>
        <dsp:cNvPr id="0" name=""/>
        <dsp:cNvSpPr/>
      </dsp:nvSpPr>
      <dsp:spPr>
        <a:xfrm>
          <a:off x="2760759" y="543743"/>
          <a:ext cx="3446022" cy="3446022"/>
        </a:xfrm>
        <a:prstGeom prst="ellipse">
          <a:avLst/>
        </a:prstGeom>
        <a:solidFill>
          <a:schemeClr val="accent2">
            <a:shade val="80000"/>
            <a:alpha val="50000"/>
            <a:hueOff val="298511"/>
            <a:satOff val="-14825"/>
            <a:lumOff val="175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89646" tIns="35560" rIns="189646" bIns="35560" numCol="1" spcCol="1270" anchor="ctr" anchorCtr="0">
          <a:noAutofit/>
        </a:bodyPr>
        <a:lstStyle/>
        <a:p>
          <a:pPr lvl="0" algn="ctr" defTabSz="1244600">
            <a:lnSpc>
              <a:spcPct val="90000"/>
            </a:lnSpc>
            <a:spcBef>
              <a:spcPct val="0"/>
            </a:spcBef>
            <a:spcAft>
              <a:spcPct val="35000"/>
            </a:spcAft>
          </a:pPr>
          <a:r>
            <a:rPr lang="en-US" sz="2800" kern="1200" smtClean="0"/>
            <a:t>Real-time personalized</a:t>
          </a:r>
          <a:r>
            <a:rPr lang="en-US" sz="2800" kern="1200" baseline="0" smtClean="0"/>
            <a:t> </a:t>
          </a:r>
          <a:r>
            <a:rPr lang="en-US" sz="2800" kern="1200" smtClean="0"/>
            <a:t>relevant </a:t>
          </a:r>
          <a:r>
            <a:rPr lang="en-US" sz="2800" kern="1200" dirty="0" smtClean="0"/>
            <a:t>message</a:t>
          </a:r>
          <a:endParaRPr lang="en-US" sz="2800" kern="1200" dirty="0"/>
        </a:p>
      </dsp:txBody>
      <dsp:txXfrm>
        <a:off x="3265417" y="1048401"/>
        <a:ext cx="2436706" cy="2436706"/>
      </dsp:txXfrm>
    </dsp:sp>
    <dsp:sp modelId="{7F2CE2DC-4825-E74C-AA5A-07032BF773BB}">
      <dsp:nvSpPr>
        <dsp:cNvPr id="0" name=""/>
        <dsp:cNvSpPr/>
      </dsp:nvSpPr>
      <dsp:spPr>
        <a:xfrm>
          <a:off x="5517577" y="543743"/>
          <a:ext cx="3446022" cy="3446022"/>
        </a:xfrm>
        <a:prstGeom prst="ellipse">
          <a:avLst/>
        </a:prstGeom>
        <a:solidFill>
          <a:schemeClr val="accent2">
            <a:shade val="80000"/>
            <a:alpha val="50000"/>
            <a:hueOff val="597022"/>
            <a:satOff val="-29649"/>
            <a:lumOff val="350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89646" tIns="35560" rIns="189646" bIns="35560" numCol="1" spcCol="1270" anchor="ctr" anchorCtr="0">
          <a:noAutofit/>
        </a:bodyPr>
        <a:lstStyle/>
        <a:p>
          <a:pPr lvl="0" algn="ctr" defTabSz="1244600">
            <a:lnSpc>
              <a:spcPct val="90000"/>
            </a:lnSpc>
            <a:spcBef>
              <a:spcPct val="0"/>
            </a:spcBef>
            <a:spcAft>
              <a:spcPct val="35000"/>
            </a:spcAft>
          </a:pPr>
          <a:r>
            <a:rPr lang="en-US" sz="2800" kern="1200" dirty="0" smtClean="0"/>
            <a:t>Seamless Experience</a:t>
          </a:r>
          <a:endParaRPr lang="en-US" sz="2800" kern="1200" dirty="0"/>
        </a:p>
      </dsp:txBody>
      <dsp:txXfrm>
        <a:off x="6022235" y="1048401"/>
        <a:ext cx="2436706" cy="2436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D642D-DA72-0441-84C4-535D2435F418}">
      <dsp:nvSpPr>
        <dsp:cNvPr id="0" name=""/>
        <dsp:cNvSpPr/>
      </dsp:nvSpPr>
      <dsp:spPr>
        <a:xfrm>
          <a:off x="868190" y="2427221"/>
          <a:ext cx="1379215" cy="564224"/>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9E8E53FD-F59A-CB44-829F-96F04B129B9A}">
      <dsp:nvSpPr>
        <dsp:cNvPr id="0" name=""/>
        <dsp:cNvSpPr/>
      </dsp:nvSpPr>
      <dsp:spPr>
        <a:xfrm>
          <a:off x="13697" y="1841306"/>
          <a:ext cx="1732736" cy="170982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i="0" kern="1200" smtClean="0">
              <a:solidFill>
                <a:schemeClr val="tx1"/>
              </a:solidFill>
              <a:latin typeface="Adobe Clean Light" charset="0"/>
              <a:ea typeface="Adobe Clean Light" charset="0"/>
              <a:cs typeface="Adobe Clean Light" charset="0"/>
            </a:rPr>
            <a:t>Create</a:t>
          </a:r>
          <a:r>
            <a:rPr lang="en-US" sz="2000" b="0" i="0" kern="1200" baseline="0" smtClean="0">
              <a:solidFill>
                <a:schemeClr val="tx1"/>
              </a:solidFill>
              <a:latin typeface="Adobe Clean Light" charset="0"/>
              <a:ea typeface="Adobe Clean Light" charset="0"/>
              <a:cs typeface="Adobe Clean Light" charset="0"/>
            </a:rPr>
            <a:t> App</a:t>
          </a:r>
          <a:endParaRPr lang="en-US" sz="2000" b="0" i="0" kern="1200" dirty="0">
            <a:solidFill>
              <a:schemeClr val="tx1"/>
            </a:solidFill>
            <a:latin typeface="Adobe Clean Light" charset="0"/>
            <a:ea typeface="Adobe Clean Light" charset="0"/>
            <a:cs typeface="Adobe Clean Light" charset="0"/>
          </a:endParaRPr>
        </a:p>
      </dsp:txBody>
      <dsp:txXfrm>
        <a:off x="267450" y="2091703"/>
        <a:ext cx="1225230" cy="1209026"/>
      </dsp:txXfrm>
    </dsp:sp>
    <dsp:sp modelId="{D8DF6784-7732-D74A-BD87-D297DDA99662}">
      <dsp:nvSpPr>
        <dsp:cNvPr id="0" name=""/>
        <dsp:cNvSpPr/>
      </dsp:nvSpPr>
      <dsp:spPr>
        <a:xfrm>
          <a:off x="3199975" y="2427221"/>
          <a:ext cx="1379215" cy="564224"/>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0E1461CC-CCEE-6649-B595-E5E9307332DF}">
      <dsp:nvSpPr>
        <dsp:cNvPr id="0" name=""/>
        <dsp:cNvSpPr/>
      </dsp:nvSpPr>
      <dsp:spPr>
        <a:xfrm>
          <a:off x="2332366" y="1867553"/>
          <a:ext cx="1732736" cy="170982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0" i="0" kern="1200" smtClean="0">
              <a:solidFill>
                <a:schemeClr val="tx1"/>
              </a:solidFill>
              <a:latin typeface="Adobe Clean Light" charset="0"/>
              <a:ea typeface="Adobe Clean Light" charset="0"/>
              <a:cs typeface="Adobe Clean Light" charset="0"/>
            </a:rPr>
            <a:t>Design App Experience</a:t>
          </a:r>
          <a:endParaRPr lang="en-US" sz="1900" b="0" i="0" kern="1200" dirty="0">
            <a:solidFill>
              <a:schemeClr val="tx1"/>
            </a:solidFill>
            <a:latin typeface="Adobe Clean Light" charset="0"/>
            <a:ea typeface="Adobe Clean Light" charset="0"/>
            <a:cs typeface="Adobe Clean Light" charset="0"/>
          </a:endParaRPr>
        </a:p>
      </dsp:txBody>
      <dsp:txXfrm>
        <a:off x="2586119" y="2117950"/>
        <a:ext cx="1225230" cy="1209026"/>
      </dsp:txXfrm>
    </dsp:sp>
    <dsp:sp modelId="{77433F25-C604-8140-8615-489F2D4BE2FE}">
      <dsp:nvSpPr>
        <dsp:cNvPr id="0" name=""/>
        <dsp:cNvSpPr/>
      </dsp:nvSpPr>
      <dsp:spPr>
        <a:xfrm>
          <a:off x="5531760" y="2427221"/>
          <a:ext cx="1379215" cy="564224"/>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8F7721BE-D38B-2546-95C8-C60356D0EFF2}">
      <dsp:nvSpPr>
        <dsp:cNvPr id="0" name=""/>
        <dsp:cNvSpPr/>
      </dsp:nvSpPr>
      <dsp:spPr>
        <a:xfrm>
          <a:off x="4677267" y="1854430"/>
          <a:ext cx="1732736" cy="170982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latin typeface="Adobe Clean Light" charset="0"/>
              <a:ea typeface="Adobe Clean Light" charset="0"/>
              <a:cs typeface="Adobe Clean Light" charset="0"/>
            </a:rPr>
            <a:t>Create</a:t>
          </a:r>
          <a:r>
            <a:rPr lang="en-US" sz="1800" b="0" i="0" kern="1200" baseline="0" dirty="0" smtClean="0">
              <a:solidFill>
                <a:schemeClr val="tx1"/>
              </a:solidFill>
              <a:latin typeface="Adobe Clean Light" charset="0"/>
              <a:ea typeface="Adobe Clean Light" charset="0"/>
              <a:cs typeface="Adobe Clean Light" charset="0"/>
            </a:rPr>
            <a:t> &amp; Manage Content</a:t>
          </a:r>
          <a:endParaRPr lang="en-US" sz="1800" b="0" i="0" kern="1200" dirty="0">
            <a:solidFill>
              <a:schemeClr val="tx1"/>
            </a:solidFill>
            <a:latin typeface="Adobe Clean Light" charset="0"/>
            <a:ea typeface="Adobe Clean Light" charset="0"/>
            <a:cs typeface="Adobe Clean Light" charset="0"/>
          </a:endParaRPr>
        </a:p>
      </dsp:txBody>
      <dsp:txXfrm>
        <a:off x="4931020" y="2104827"/>
        <a:ext cx="1225230" cy="1209026"/>
      </dsp:txXfrm>
    </dsp:sp>
    <dsp:sp modelId="{B99141EB-6B64-5246-A9C0-982978D2903F}">
      <dsp:nvSpPr>
        <dsp:cNvPr id="0" name=""/>
        <dsp:cNvSpPr/>
      </dsp:nvSpPr>
      <dsp:spPr>
        <a:xfrm>
          <a:off x="7863545" y="2427221"/>
          <a:ext cx="1379215" cy="564224"/>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346E2159-8468-3946-8890-C20F90F40C16}">
      <dsp:nvSpPr>
        <dsp:cNvPr id="0" name=""/>
        <dsp:cNvSpPr/>
      </dsp:nvSpPr>
      <dsp:spPr>
        <a:xfrm>
          <a:off x="7009059" y="1854423"/>
          <a:ext cx="1732736" cy="170982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i="0" kern="1200" dirty="0" smtClean="0">
              <a:solidFill>
                <a:schemeClr val="tx1"/>
              </a:solidFill>
              <a:latin typeface="Adobe Clean Light" charset="0"/>
              <a:ea typeface="Adobe Clean Light" charset="0"/>
              <a:cs typeface="Adobe Clean Light" charset="0"/>
            </a:rPr>
            <a:t>Deliver Content to App</a:t>
          </a:r>
          <a:endParaRPr lang="en-US" sz="1700" b="0" i="0" kern="1200" dirty="0">
            <a:solidFill>
              <a:schemeClr val="tx1"/>
            </a:solidFill>
            <a:latin typeface="Adobe Clean Light" charset="0"/>
            <a:ea typeface="Adobe Clean Light" charset="0"/>
            <a:cs typeface="Adobe Clean Light" charset="0"/>
          </a:endParaRPr>
        </a:p>
      </dsp:txBody>
      <dsp:txXfrm>
        <a:off x="7262812" y="2104820"/>
        <a:ext cx="1225230" cy="1209026"/>
      </dsp:txXfrm>
    </dsp:sp>
    <dsp:sp modelId="{0D9C538F-7902-8B4D-9360-520DF9F420A7}">
      <dsp:nvSpPr>
        <dsp:cNvPr id="0" name=""/>
        <dsp:cNvSpPr/>
      </dsp:nvSpPr>
      <dsp:spPr>
        <a:xfrm>
          <a:off x="10195330" y="2427221"/>
          <a:ext cx="1379215" cy="564224"/>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2BE542BB-BDD8-3147-8F1A-FA6DFB136B38}">
      <dsp:nvSpPr>
        <dsp:cNvPr id="0" name=""/>
        <dsp:cNvSpPr/>
      </dsp:nvSpPr>
      <dsp:spPr>
        <a:xfrm>
          <a:off x="9327714" y="1867546"/>
          <a:ext cx="1732736" cy="1709820"/>
        </a:xfrm>
        <a:prstGeom prst="ellipse">
          <a:avLst/>
        </a:prstGeom>
        <a:solidFill>
          <a:schemeClr val="accent2"/>
        </a:solidFill>
        <a:ln>
          <a:solidFill>
            <a:schemeClr val="accent2">
              <a:lumMod val="20000"/>
              <a:lumOff val="80000"/>
            </a:schemeClr>
          </a:solid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dirty="0" smtClean="0">
              <a:solidFill>
                <a:schemeClr val="tx1"/>
              </a:solidFill>
              <a:latin typeface="Adobe Clean Light" charset="0"/>
              <a:ea typeface="Adobe Clean Light" charset="0"/>
              <a:cs typeface="Adobe Clean Light" charset="0"/>
            </a:rPr>
            <a:t>Extend with Cordova</a:t>
          </a:r>
          <a:endParaRPr lang="en-US" sz="1600" b="0" i="0" kern="1200" dirty="0">
            <a:solidFill>
              <a:schemeClr val="tx1"/>
            </a:solidFill>
            <a:latin typeface="Adobe Clean Light" charset="0"/>
            <a:ea typeface="Adobe Clean Light" charset="0"/>
            <a:cs typeface="Adobe Clean Light" charset="0"/>
          </a:endParaRPr>
        </a:p>
      </dsp:txBody>
      <dsp:txXfrm>
        <a:off x="9581467" y="2117943"/>
        <a:ext cx="1225230" cy="12090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B2AE5-6230-1E43-8EC4-533A1D99155C}">
      <dsp:nvSpPr>
        <dsp:cNvPr id="0" name=""/>
        <dsp:cNvSpPr/>
      </dsp:nvSpPr>
      <dsp:spPr>
        <a:xfrm>
          <a:off x="2518760" y="680"/>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Update App</a:t>
          </a:r>
          <a:r>
            <a:rPr lang="en-US" sz="1800" b="0" i="0" kern="1200" baseline="0" smtClean="0">
              <a:solidFill>
                <a:schemeClr val="tx1"/>
              </a:solidFill>
              <a:latin typeface="Adobe Clean Light" charset="0"/>
              <a:ea typeface="Adobe Clean Light" charset="0"/>
              <a:cs typeface="Adobe Clean Light" charset="0"/>
            </a:rPr>
            <a:t> Screens and Content</a:t>
          </a:r>
          <a:endParaRPr lang="en-US" sz="1800" b="0" i="0" kern="1200" dirty="0">
            <a:solidFill>
              <a:schemeClr val="tx1"/>
            </a:solidFill>
            <a:latin typeface="Adobe Clean Light" charset="0"/>
            <a:ea typeface="Adobe Clean Light" charset="0"/>
            <a:cs typeface="Adobe Clean Light" charset="0"/>
          </a:endParaRPr>
        </a:p>
      </dsp:txBody>
      <dsp:txXfrm>
        <a:off x="2758307" y="240227"/>
        <a:ext cx="1156634" cy="1156634"/>
      </dsp:txXfrm>
    </dsp:sp>
    <dsp:sp modelId="{3D369886-0B1F-1E4C-A04F-6F00F50F3F63}">
      <dsp:nvSpPr>
        <dsp:cNvPr id="0" name=""/>
        <dsp:cNvSpPr/>
      </dsp:nvSpPr>
      <dsp:spPr>
        <a:xfrm rot="2160000">
          <a:off x="4102952" y="1257487"/>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a:off x="4115428" y="1329503"/>
        <a:ext cx="304847" cy="331234"/>
      </dsp:txXfrm>
    </dsp:sp>
    <dsp:sp modelId="{CE717EFC-E65A-EF48-BA6E-BBD35A1FCFAC}">
      <dsp:nvSpPr>
        <dsp:cNvPr id="0" name=""/>
        <dsp:cNvSpPr/>
      </dsp:nvSpPr>
      <dsp:spPr>
        <a:xfrm>
          <a:off x="4506853" y="1445114"/>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Deliver Updates</a:t>
          </a:r>
          <a:r>
            <a:rPr lang="en-US" sz="1800" b="0" i="0" kern="1200" baseline="0" smtClean="0">
              <a:solidFill>
                <a:schemeClr val="tx1"/>
              </a:solidFill>
              <a:latin typeface="Adobe Clean Light" charset="0"/>
              <a:ea typeface="Adobe Clean Light" charset="0"/>
              <a:cs typeface="Adobe Clean Light" charset="0"/>
            </a:rPr>
            <a:t> to App</a:t>
          </a:r>
          <a:endParaRPr lang="en-US" sz="1800" b="0" i="0" kern="1200" dirty="0">
            <a:solidFill>
              <a:schemeClr val="tx1"/>
            </a:solidFill>
            <a:latin typeface="Adobe Clean Light" charset="0"/>
            <a:ea typeface="Adobe Clean Light" charset="0"/>
            <a:cs typeface="Adobe Clean Light" charset="0"/>
          </a:endParaRPr>
        </a:p>
      </dsp:txBody>
      <dsp:txXfrm>
        <a:off x="4746400" y="1684661"/>
        <a:ext cx="1156634" cy="1156634"/>
      </dsp:txXfrm>
    </dsp:sp>
    <dsp:sp modelId="{232A70C0-A4EE-A441-873F-1BA0B1FCDC1F}">
      <dsp:nvSpPr>
        <dsp:cNvPr id="0" name=""/>
        <dsp:cNvSpPr/>
      </dsp:nvSpPr>
      <dsp:spPr>
        <a:xfrm rot="6480000">
          <a:off x="4731087" y="3143799"/>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4816597" y="3192084"/>
        <a:ext cx="304847" cy="331234"/>
      </dsp:txXfrm>
    </dsp:sp>
    <dsp:sp modelId="{ADE8CB9B-F64D-6F4B-B853-1B19C71B1CCF}">
      <dsp:nvSpPr>
        <dsp:cNvPr id="0" name=""/>
        <dsp:cNvSpPr/>
      </dsp:nvSpPr>
      <dsp:spPr>
        <a:xfrm>
          <a:off x="3747469" y="3782258"/>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Send Update Notifications</a:t>
          </a:r>
          <a:endParaRPr lang="en-US" sz="1800" b="0" i="0" kern="1200" dirty="0">
            <a:solidFill>
              <a:schemeClr val="tx1"/>
            </a:solidFill>
            <a:latin typeface="Adobe Clean Light" charset="0"/>
            <a:ea typeface="Adobe Clean Light" charset="0"/>
            <a:cs typeface="Adobe Clean Light" charset="0"/>
          </a:endParaRPr>
        </a:p>
      </dsp:txBody>
      <dsp:txXfrm>
        <a:off x="3987016" y="4021805"/>
        <a:ext cx="1156634" cy="1156634"/>
      </dsp:txXfrm>
    </dsp:sp>
    <dsp:sp modelId="{01CA592B-5E62-6F4F-926E-279A29D04EA9}">
      <dsp:nvSpPr>
        <dsp:cNvPr id="0" name=""/>
        <dsp:cNvSpPr/>
      </dsp:nvSpPr>
      <dsp:spPr>
        <a:xfrm rot="10800000">
          <a:off x="3131202" y="4324093"/>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3261850" y="4434505"/>
        <a:ext cx="304847" cy="331234"/>
      </dsp:txXfrm>
    </dsp:sp>
    <dsp:sp modelId="{DE71BDEA-CDB9-FF4E-8461-C578BAEB8041}">
      <dsp:nvSpPr>
        <dsp:cNvPr id="0" name=""/>
        <dsp:cNvSpPr/>
      </dsp:nvSpPr>
      <dsp:spPr>
        <a:xfrm>
          <a:off x="1290051" y="3782258"/>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Engage</a:t>
          </a:r>
          <a:r>
            <a:rPr lang="en-US" sz="1800" b="0" i="0" kern="1200" baseline="0" smtClean="0">
              <a:solidFill>
                <a:schemeClr val="tx1"/>
              </a:solidFill>
              <a:latin typeface="Adobe Clean Light" charset="0"/>
              <a:ea typeface="Adobe Clean Light" charset="0"/>
              <a:cs typeface="Adobe Clean Light" charset="0"/>
            </a:rPr>
            <a:t> with In-app Messages</a:t>
          </a:r>
          <a:endParaRPr lang="en-US" sz="1800" b="0" i="0" kern="1200" dirty="0">
            <a:solidFill>
              <a:schemeClr val="tx1"/>
            </a:solidFill>
            <a:latin typeface="Adobe Clean Light" charset="0"/>
            <a:ea typeface="Adobe Clean Light" charset="0"/>
            <a:cs typeface="Adobe Clean Light" charset="0"/>
          </a:endParaRPr>
        </a:p>
      </dsp:txBody>
      <dsp:txXfrm>
        <a:off x="1529598" y="4021805"/>
        <a:ext cx="1156634" cy="1156634"/>
      </dsp:txXfrm>
    </dsp:sp>
    <dsp:sp modelId="{87ADFD4C-961D-BB4D-AC18-1F400FC953F3}">
      <dsp:nvSpPr>
        <dsp:cNvPr id="0" name=""/>
        <dsp:cNvSpPr/>
      </dsp:nvSpPr>
      <dsp:spPr>
        <a:xfrm rot="15120000">
          <a:off x="1514284" y="3167243"/>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1599794" y="3339782"/>
        <a:ext cx="304847" cy="331234"/>
      </dsp:txXfrm>
    </dsp:sp>
    <dsp:sp modelId="{2234AFE7-643F-2845-BC33-4394E103A806}">
      <dsp:nvSpPr>
        <dsp:cNvPr id="0" name=""/>
        <dsp:cNvSpPr/>
      </dsp:nvSpPr>
      <dsp:spPr>
        <a:xfrm>
          <a:off x="530667" y="1445114"/>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Analyze</a:t>
          </a:r>
          <a:r>
            <a:rPr lang="en-US" sz="1800" b="0" i="0" kern="1200" baseline="0" smtClean="0">
              <a:solidFill>
                <a:schemeClr val="tx1"/>
              </a:solidFill>
              <a:latin typeface="Adobe Clean Light" charset="0"/>
              <a:ea typeface="Adobe Clean Light" charset="0"/>
              <a:cs typeface="Adobe Clean Light" charset="0"/>
            </a:rPr>
            <a:t> with Adobe Analytics</a:t>
          </a:r>
          <a:endParaRPr lang="en-US" sz="1800" b="0" i="0" kern="1200" dirty="0">
            <a:solidFill>
              <a:schemeClr val="tx1"/>
            </a:solidFill>
            <a:latin typeface="Adobe Clean Light" charset="0"/>
            <a:ea typeface="Adobe Clean Light" charset="0"/>
            <a:cs typeface="Adobe Clean Light" charset="0"/>
          </a:endParaRPr>
        </a:p>
      </dsp:txBody>
      <dsp:txXfrm>
        <a:off x="770214" y="1684661"/>
        <a:ext cx="1156634" cy="1156634"/>
      </dsp:txXfrm>
    </dsp:sp>
    <dsp:sp modelId="{11634778-47D9-3F4C-90B4-03D7F40D1A1E}">
      <dsp:nvSpPr>
        <dsp:cNvPr id="0" name=""/>
        <dsp:cNvSpPr/>
      </dsp:nvSpPr>
      <dsp:spPr>
        <a:xfrm rot="19440000">
          <a:off x="2114859" y="1271977"/>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a:off x="2127335" y="1420785"/>
        <a:ext cx="304847" cy="331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D642D-DA72-0441-84C4-535D2435F418}">
      <dsp:nvSpPr>
        <dsp:cNvPr id="0" name=""/>
        <dsp:cNvSpPr/>
      </dsp:nvSpPr>
      <dsp:spPr>
        <a:xfrm>
          <a:off x="1086326" y="2355999"/>
          <a:ext cx="1727411" cy="706668"/>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9E8E53FD-F59A-CB44-829F-96F04B129B9A}">
      <dsp:nvSpPr>
        <dsp:cNvPr id="0" name=""/>
        <dsp:cNvSpPr/>
      </dsp:nvSpPr>
      <dsp:spPr>
        <a:xfrm>
          <a:off x="16108" y="1622165"/>
          <a:ext cx="2170181" cy="2141480"/>
        </a:xfrm>
        <a:prstGeom prst="ellipse">
          <a:avLst/>
        </a:prstGeom>
        <a:solidFill>
          <a:schemeClr val="accent2"/>
        </a:solidFill>
        <a:ln>
          <a:solidFill>
            <a:schemeClr val="accent2">
              <a:lumMod val="20000"/>
              <a:lumOff val="80000"/>
            </a:schemeClr>
          </a:solid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b="0" i="0" kern="1200" dirty="0" smtClean="0">
              <a:solidFill>
                <a:schemeClr val="tx1"/>
              </a:solidFill>
              <a:latin typeface="Adobe Clean Light" charset="0"/>
              <a:ea typeface="Adobe Clean Light" charset="0"/>
              <a:cs typeface="Adobe Clean Light" charset="0"/>
            </a:rPr>
            <a:t>Import App</a:t>
          </a:r>
          <a:endParaRPr lang="en-US" sz="3200" b="0" i="0" kern="1200" dirty="0">
            <a:solidFill>
              <a:schemeClr val="tx1"/>
            </a:solidFill>
            <a:latin typeface="Adobe Clean Light" charset="0"/>
            <a:ea typeface="Adobe Clean Light" charset="0"/>
            <a:cs typeface="Adobe Clean Light" charset="0"/>
          </a:endParaRPr>
        </a:p>
      </dsp:txBody>
      <dsp:txXfrm>
        <a:off x="333924" y="1935777"/>
        <a:ext cx="1534549" cy="1514256"/>
      </dsp:txXfrm>
    </dsp:sp>
    <dsp:sp modelId="{D8DF6784-7732-D74A-BD87-D297DDA99662}">
      <dsp:nvSpPr>
        <dsp:cNvPr id="0" name=""/>
        <dsp:cNvSpPr/>
      </dsp:nvSpPr>
      <dsp:spPr>
        <a:xfrm>
          <a:off x="4006791" y="2355999"/>
          <a:ext cx="1727411" cy="706668"/>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0E1461CC-CCEE-6649-B595-E5E9307332DF}">
      <dsp:nvSpPr>
        <dsp:cNvPr id="0" name=""/>
        <dsp:cNvSpPr/>
      </dsp:nvSpPr>
      <dsp:spPr>
        <a:xfrm>
          <a:off x="2920146" y="1655038"/>
          <a:ext cx="2170181" cy="2141480"/>
        </a:xfrm>
        <a:prstGeom prst="ellipse">
          <a:avLst/>
        </a:prstGeom>
        <a:solidFill>
          <a:schemeClr val="accent2"/>
        </a:solidFill>
        <a:ln>
          <a:solidFill>
            <a:schemeClr val="accent2">
              <a:lumMod val="20000"/>
              <a:lumOff val="80000"/>
            </a:schemeClr>
          </a:solid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b="0" i="0" kern="1200" dirty="0" smtClean="0">
              <a:solidFill>
                <a:schemeClr val="tx1"/>
              </a:solidFill>
              <a:latin typeface="Adobe Clean Light" charset="0"/>
              <a:ea typeface="Adobe Clean Light" charset="0"/>
              <a:cs typeface="Adobe Clean Light" charset="0"/>
            </a:rPr>
            <a:t>Update</a:t>
          </a:r>
          <a:r>
            <a:rPr lang="en-US" sz="3200" b="0" i="0" kern="1200" baseline="0" dirty="0" smtClean="0">
              <a:solidFill>
                <a:schemeClr val="tx1"/>
              </a:solidFill>
              <a:latin typeface="Adobe Clean Light" charset="0"/>
              <a:ea typeface="Adobe Clean Light" charset="0"/>
              <a:cs typeface="Adobe Clean Light" charset="0"/>
            </a:rPr>
            <a:t> App Design</a:t>
          </a:r>
          <a:endParaRPr lang="en-US" sz="3200" b="0" i="0" kern="1200" dirty="0">
            <a:solidFill>
              <a:schemeClr val="tx1"/>
            </a:solidFill>
            <a:latin typeface="Adobe Clean Light" charset="0"/>
            <a:ea typeface="Adobe Clean Light" charset="0"/>
            <a:cs typeface="Adobe Clean Light" charset="0"/>
          </a:endParaRPr>
        </a:p>
      </dsp:txBody>
      <dsp:txXfrm>
        <a:off x="3237962" y="1968650"/>
        <a:ext cx="1534549" cy="1514256"/>
      </dsp:txXfrm>
    </dsp:sp>
    <dsp:sp modelId="{77433F25-C604-8140-8615-489F2D4BE2FE}">
      <dsp:nvSpPr>
        <dsp:cNvPr id="0" name=""/>
        <dsp:cNvSpPr/>
      </dsp:nvSpPr>
      <dsp:spPr>
        <a:xfrm>
          <a:off x="6927256" y="2355999"/>
          <a:ext cx="1727411" cy="706668"/>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8F7721BE-D38B-2546-95C8-C60356D0EFF2}">
      <dsp:nvSpPr>
        <dsp:cNvPr id="0" name=""/>
        <dsp:cNvSpPr/>
      </dsp:nvSpPr>
      <dsp:spPr>
        <a:xfrm>
          <a:off x="5857039" y="1638601"/>
          <a:ext cx="2170181" cy="214148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0" i="0" kern="1200" dirty="0" smtClean="0">
              <a:solidFill>
                <a:schemeClr val="tx1"/>
              </a:solidFill>
              <a:latin typeface="Adobe Clean Light" charset="0"/>
              <a:ea typeface="Adobe Clean Light" charset="0"/>
              <a:cs typeface="Adobe Clean Light" charset="0"/>
            </a:rPr>
            <a:t>Create</a:t>
          </a:r>
          <a:r>
            <a:rPr lang="en-US" sz="3100" b="0" i="0" kern="1200" baseline="0" dirty="0" smtClean="0">
              <a:solidFill>
                <a:schemeClr val="tx1"/>
              </a:solidFill>
              <a:latin typeface="Adobe Clean Light" charset="0"/>
              <a:ea typeface="Adobe Clean Light" charset="0"/>
              <a:cs typeface="Adobe Clean Light" charset="0"/>
            </a:rPr>
            <a:t> &amp; Manage Content</a:t>
          </a:r>
          <a:endParaRPr lang="en-US" sz="3100" b="0" i="0" kern="1200" dirty="0">
            <a:solidFill>
              <a:schemeClr val="tx1"/>
            </a:solidFill>
            <a:latin typeface="Adobe Clean Light" charset="0"/>
            <a:ea typeface="Adobe Clean Light" charset="0"/>
            <a:cs typeface="Adobe Clean Light" charset="0"/>
          </a:endParaRPr>
        </a:p>
      </dsp:txBody>
      <dsp:txXfrm>
        <a:off x="6174855" y="1952213"/>
        <a:ext cx="1534549" cy="1514256"/>
      </dsp:txXfrm>
    </dsp:sp>
    <dsp:sp modelId="{B99141EB-6B64-5246-A9C0-982978D2903F}">
      <dsp:nvSpPr>
        <dsp:cNvPr id="0" name=""/>
        <dsp:cNvSpPr/>
      </dsp:nvSpPr>
      <dsp:spPr>
        <a:xfrm>
          <a:off x="9847722" y="2355999"/>
          <a:ext cx="1727411" cy="706668"/>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346E2159-8468-3946-8890-C20F90F40C16}">
      <dsp:nvSpPr>
        <dsp:cNvPr id="0" name=""/>
        <dsp:cNvSpPr/>
      </dsp:nvSpPr>
      <dsp:spPr>
        <a:xfrm>
          <a:off x="8777512" y="1638593"/>
          <a:ext cx="2170181" cy="214148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b="0" i="0" kern="1200" smtClean="0">
              <a:solidFill>
                <a:schemeClr val="tx1"/>
              </a:solidFill>
              <a:latin typeface="Adobe Clean Light" charset="0"/>
              <a:ea typeface="Adobe Clean Light" charset="0"/>
              <a:cs typeface="Adobe Clean Light" charset="0"/>
            </a:rPr>
            <a:t>Deliver Content to App</a:t>
          </a:r>
          <a:endParaRPr lang="en-US" sz="3000" b="0" i="0" kern="1200" dirty="0">
            <a:solidFill>
              <a:schemeClr val="tx1"/>
            </a:solidFill>
            <a:latin typeface="Adobe Clean Light" charset="0"/>
            <a:ea typeface="Adobe Clean Light" charset="0"/>
            <a:cs typeface="Adobe Clean Light" charset="0"/>
          </a:endParaRPr>
        </a:p>
      </dsp:txBody>
      <dsp:txXfrm>
        <a:off x="9095328" y="1952205"/>
        <a:ext cx="1534549" cy="15142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B2AE5-6230-1E43-8EC4-533A1D99155C}">
      <dsp:nvSpPr>
        <dsp:cNvPr id="0" name=""/>
        <dsp:cNvSpPr/>
      </dsp:nvSpPr>
      <dsp:spPr>
        <a:xfrm>
          <a:off x="2518760" y="680"/>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Update App</a:t>
          </a:r>
          <a:r>
            <a:rPr lang="en-US" sz="1800" b="0" i="0" kern="1200" baseline="0" smtClean="0">
              <a:solidFill>
                <a:schemeClr val="tx1"/>
              </a:solidFill>
              <a:latin typeface="Adobe Clean Light" charset="0"/>
              <a:ea typeface="Adobe Clean Light" charset="0"/>
              <a:cs typeface="Adobe Clean Light" charset="0"/>
            </a:rPr>
            <a:t> Screens and Content</a:t>
          </a:r>
          <a:endParaRPr lang="en-US" sz="1800" b="0" i="0" kern="1200" dirty="0">
            <a:solidFill>
              <a:schemeClr val="tx1"/>
            </a:solidFill>
            <a:latin typeface="Adobe Clean Light" charset="0"/>
            <a:ea typeface="Adobe Clean Light" charset="0"/>
            <a:cs typeface="Adobe Clean Light" charset="0"/>
          </a:endParaRPr>
        </a:p>
      </dsp:txBody>
      <dsp:txXfrm>
        <a:off x="2758307" y="240227"/>
        <a:ext cx="1156634" cy="1156634"/>
      </dsp:txXfrm>
    </dsp:sp>
    <dsp:sp modelId="{3D369886-0B1F-1E4C-A04F-6F00F50F3F63}">
      <dsp:nvSpPr>
        <dsp:cNvPr id="0" name=""/>
        <dsp:cNvSpPr/>
      </dsp:nvSpPr>
      <dsp:spPr>
        <a:xfrm rot="2160000">
          <a:off x="4102952" y="1257487"/>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a:off x="4115428" y="1329503"/>
        <a:ext cx="304847" cy="331234"/>
      </dsp:txXfrm>
    </dsp:sp>
    <dsp:sp modelId="{CE717EFC-E65A-EF48-BA6E-BBD35A1FCFAC}">
      <dsp:nvSpPr>
        <dsp:cNvPr id="0" name=""/>
        <dsp:cNvSpPr/>
      </dsp:nvSpPr>
      <dsp:spPr>
        <a:xfrm>
          <a:off x="4506853" y="1445114"/>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Deliver Updates</a:t>
          </a:r>
          <a:r>
            <a:rPr lang="en-US" sz="1800" b="0" i="0" kern="1200" baseline="0" smtClean="0">
              <a:solidFill>
                <a:schemeClr val="tx1"/>
              </a:solidFill>
              <a:latin typeface="Adobe Clean Light" charset="0"/>
              <a:ea typeface="Adobe Clean Light" charset="0"/>
              <a:cs typeface="Adobe Clean Light" charset="0"/>
            </a:rPr>
            <a:t> to App</a:t>
          </a:r>
          <a:endParaRPr lang="en-US" sz="1800" b="0" i="0" kern="1200" dirty="0">
            <a:solidFill>
              <a:schemeClr val="tx1"/>
            </a:solidFill>
            <a:latin typeface="Adobe Clean Light" charset="0"/>
            <a:ea typeface="Adobe Clean Light" charset="0"/>
            <a:cs typeface="Adobe Clean Light" charset="0"/>
          </a:endParaRPr>
        </a:p>
      </dsp:txBody>
      <dsp:txXfrm>
        <a:off x="4746400" y="1684661"/>
        <a:ext cx="1156634" cy="1156634"/>
      </dsp:txXfrm>
    </dsp:sp>
    <dsp:sp modelId="{232A70C0-A4EE-A441-873F-1BA0B1FCDC1F}">
      <dsp:nvSpPr>
        <dsp:cNvPr id="0" name=""/>
        <dsp:cNvSpPr/>
      </dsp:nvSpPr>
      <dsp:spPr>
        <a:xfrm rot="6480000">
          <a:off x="4731087" y="3143799"/>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4816597" y="3192084"/>
        <a:ext cx="304847" cy="331234"/>
      </dsp:txXfrm>
    </dsp:sp>
    <dsp:sp modelId="{ADE8CB9B-F64D-6F4B-B853-1B19C71B1CCF}">
      <dsp:nvSpPr>
        <dsp:cNvPr id="0" name=""/>
        <dsp:cNvSpPr/>
      </dsp:nvSpPr>
      <dsp:spPr>
        <a:xfrm>
          <a:off x="3747469" y="3782258"/>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Send Update Notifications</a:t>
          </a:r>
          <a:endParaRPr lang="en-US" sz="1800" b="0" i="0" kern="1200" dirty="0">
            <a:solidFill>
              <a:schemeClr val="tx1"/>
            </a:solidFill>
            <a:latin typeface="Adobe Clean Light" charset="0"/>
            <a:ea typeface="Adobe Clean Light" charset="0"/>
            <a:cs typeface="Adobe Clean Light" charset="0"/>
          </a:endParaRPr>
        </a:p>
      </dsp:txBody>
      <dsp:txXfrm>
        <a:off x="3987016" y="4021805"/>
        <a:ext cx="1156634" cy="1156634"/>
      </dsp:txXfrm>
    </dsp:sp>
    <dsp:sp modelId="{01CA592B-5E62-6F4F-926E-279A29D04EA9}">
      <dsp:nvSpPr>
        <dsp:cNvPr id="0" name=""/>
        <dsp:cNvSpPr/>
      </dsp:nvSpPr>
      <dsp:spPr>
        <a:xfrm rot="10800000">
          <a:off x="3131202" y="4324093"/>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3261850" y="4434505"/>
        <a:ext cx="304847" cy="331234"/>
      </dsp:txXfrm>
    </dsp:sp>
    <dsp:sp modelId="{DE71BDEA-CDB9-FF4E-8461-C578BAEB8041}">
      <dsp:nvSpPr>
        <dsp:cNvPr id="0" name=""/>
        <dsp:cNvSpPr/>
      </dsp:nvSpPr>
      <dsp:spPr>
        <a:xfrm>
          <a:off x="1290051" y="3782258"/>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Engage</a:t>
          </a:r>
          <a:r>
            <a:rPr lang="en-US" sz="1800" b="0" i="0" kern="1200" baseline="0" smtClean="0">
              <a:solidFill>
                <a:schemeClr val="tx1"/>
              </a:solidFill>
              <a:latin typeface="Adobe Clean Light" charset="0"/>
              <a:ea typeface="Adobe Clean Light" charset="0"/>
              <a:cs typeface="Adobe Clean Light" charset="0"/>
            </a:rPr>
            <a:t> with In-app Messages</a:t>
          </a:r>
          <a:endParaRPr lang="en-US" sz="1800" b="0" i="0" kern="1200" dirty="0">
            <a:solidFill>
              <a:schemeClr val="tx1"/>
            </a:solidFill>
            <a:latin typeface="Adobe Clean Light" charset="0"/>
            <a:ea typeface="Adobe Clean Light" charset="0"/>
            <a:cs typeface="Adobe Clean Light" charset="0"/>
          </a:endParaRPr>
        </a:p>
      </dsp:txBody>
      <dsp:txXfrm>
        <a:off x="1529598" y="4021805"/>
        <a:ext cx="1156634" cy="1156634"/>
      </dsp:txXfrm>
    </dsp:sp>
    <dsp:sp modelId="{87ADFD4C-961D-BB4D-AC18-1F400FC953F3}">
      <dsp:nvSpPr>
        <dsp:cNvPr id="0" name=""/>
        <dsp:cNvSpPr/>
      </dsp:nvSpPr>
      <dsp:spPr>
        <a:xfrm rot="15120000">
          <a:off x="1514284" y="3167243"/>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1599794" y="3339782"/>
        <a:ext cx="304847" cy="331234"/>
      </dsp:txXfrm>
    </dsp:sp>
    <dsp:sp modelId="{2234AFE7-643F-2845-BC33-4394E103A806}">
      <dsp:nvSpPr>
        <dsp:cNvPr id="0" name=""/>
        <dsp:cNvSpPr/>
      </dsp:nvSpPr>
      <dsp:spPr>
        <a:xfrm>
          <a:off x="530667" y="1445114"/>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Analyze</a:t>
          </a:r>
          <a:r>
            <a:rPr lang="en-US" sz="1800" b="0" i="0" kern="1200" baseline="0" smtClean="0">
              <a:solidFill>
                <a:schemeClr val="tx1"/>
              </a:solidFill>
              <a:latin typeface="Adobe Clean Light" charset="0"/>
              <a:ea typeface="Adobe Clean Light" charset="0"/>
              <a:cs typeface="Adobe Clean Light" charset="0"/>
            </a:rPr>
            <a:t> with Adobe Analytics</a:t>
          </a:r>
          <a:endParaRPr lang="en-US" sz="1800" b="0" i="0" kern="1200" dirty="0">
            <a:solidFill>
              <a:schemeClr val="tx1"/>
            </a:solidFill>
            <a:latin typeface="Adobe Clean Light" charset="0"/>
            <a:ea typeface="Adobe Clean Light" charset="0"/>
            <a:cs typeface="Adobe Clean Light" charset="0"/>
          </a:endParaRPr>
        </a:p>
      </dsp:txBody>
      <dsp:txXfrm>
        <a:off x="770214" y="1684661"/>
        <a:ext cx="1156634" cy="1156634"/>
      </dsp:txXfrm>
    </dsp:sp>
    <dsp:sp modelId="{11634778-47D9-3F4C-90B4-03D7F40D1A1E}">
      <dsp:nvSpPr>
        <dsp:cNvPr id="0" name=""/>
        <dsp:cNvSpPr/>
      </dsp:nvSpPr>
      <dsp:spPr>
        <a:xfrm rot="19440000">
          <a:off x="2114859" y="1271977"/>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a:off x="2127335" y="1420785"/>
        <a:ext cx="304847" cy="331234"/>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10/03/16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10/03/16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start off with a quick look at the big picture. Everything we talk about at Summit is part of the big picture story of Adobe Marketing Cloud. Well, here is a quick look at Adobe Marketing Cloud, in all its glory.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don’t want to spend a lot of time here, but we want to be clear that Adobe Marketing Cloud is not just a slogan, a campaign, or a gimmick. Analysts have universally agreed that when it comes to marketing clouds, or hubs, or suites, or whatever you care to call them, Adobe has the secret sauce that actually makes the sum greater than the value of the individual parts.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UNLIKE other marketing suites and bundles that are an incomplete collection of point products that are barely interoperable, much less integrated, Adobe Marketing Cloud is a comprehensive set of best-in-class, integrated solutions, all built on a common data platform with a common set of powerful core services that creates a lift and, dare we say it, synergy you can’t get with a jumbled toolbox.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Adobe Marketing Cloud consists of 8 comprehensive and integrated solutions. This is where the execution happens:</a:t>
            </a:r>
          </a:p>
          <a:p>
            <a:pPr lvl="0"/>
            <a:r>
              <a:rPr lang="en-US" sz="1200" i="1" kern="1200" dirty="0" smtClean="0">
                <a:solidFill>
                  <a:schemeClr val="tx1"/>
                </a:solidFill>
                <a:effectLst/>
                <a:latin typeface="+mn-lt"/>
                <a:ea typeface="+mn-ea"/>
                <a:cs typeface="+mn-cs"/>
              </a:rPr>
              <a:t>Adobe Analytics—</a:t>
            </a:r>
            <a:r>
              <a:rPr lang="en-US" sz="1200" kern="1200" dirty="0" smtClean="0">
                <a:solidFill>
                  <a:schemeClr val="tx1"/>
                </a:solidFill>
                <a:effectLst/>
                <a:latin typeface="+mn-lt"/>
                <a:ea typeface="+mn-ea"/>
                <a:cs typeface="+mn-cs"/>
              </a:rPr>
              <a:t>Get real-time analytics across online and offline channels to continuously improve the performance of marketing activities.</a:t>
            </a:r>
          </a:p>
          <a:p>
            <a:pPr lvl="0"/>
            <a:r>
              <a:rPr lang="en-US" sz="1200" i="1" kern="1200" dirty="0" smtClean="0">
                <a:solidFill>
                  <a:schemeClr val="tx1"/>
                </a:solidFill>
                <a:effectLst/>
                <a:latin typeface="+mn-lt"/>
                <a:ea typeface="+mn-ea"/>
                <a:cs typeface="+mn-cs"/>
              </a:rPr>
              <a:t>Adobe Experience Manager—</a:t>
            </a:r>
            <a:r>
              <a:rPr lang="en-US" sz="1200" kern="1200" dirty="0" smtClean="0">
                <a:solidFill>
                  <a:schemeClr val="tx1"/>
                </a:solidFill>
                <a:effectLst/>
                <a:latin typeface="+mn-lt"/>
                <a:ea typeface="+mn-ea"/>
                <a:cs typeface="+mn-cs"/>
              </a:rPr>
              <a:t>Organize, manage, and deliver creative assets and other content across digital marketing channels.</a:t>
            </a:r>
          </a:p>
          <a:p>
            <a:pPr lvl="0"/>
            <a:r>
              <a:rPr lang="en-US" sz="1200" i="1" kern="1200" dirty="0" smtClean="0">
                <a:solidFill>
                  <a:schemeClr val="tx1"/>
                </a:solidFill>
                <a:effectLst/>
                <a:latin typeface="+mn-lt"/>
                <a:ea typeface="+mn-ea"/>
                <a:cs typeface="+mn-cs"/>
              </a:rPr>
              <a:t>Adobe Campaign—</a:t>
            </a:r>
            <a:r>
              <a:rPr lang="en-US" sz="1200" kern="1200" dirty="0" smtClean="0">
                <a:solidFill>
                  <a:schemeClr val="tx1"/>
                </a:solidFill>
                <a:effectLst/>
                <a:latin typeface="+mn-lt"/>
                <a:ea typeface="+mn-ea"/>
                <a:cs typeface="+mn-cs"/>
              </a:rPr>
              <a:t>Plan and execute orchestrated campaigns across all channels.</a:t>
            </a:r>
          </a:p>
          <a:p>
            <a:pPr lvl="0"/>
            <a:r>
              <a:rPr lang="en-US" sz="1200" i="1" kern="1200" dirty="0" smtClean="0">
                <a:solidFill>
                  <a:schemeClr val="tx1"/>
                </a:solidFill>
                <a:effectLst/>
                <a:latin typeface="+mn-lt"/>
                <a:ea typeface="+mn-ea"/>
                <a:cs typeface="+mn-cs"/>
              </a:rPr>
              <a:t>Adobe Target—</a:t>
            </a:r>
            <a:r>
              <a:rPr lang="en-US" sz="1200" kern="1200" dirty="0" smtClean="0">
                <a:solidFill>
                  <a:schemeClr val="tx1"/>
                </a:solidFill>
                <a:effectLst/>
                <a:latin typeface="+mn-lt"/>
                <a:ea typeface="+mn-ea"/>
                <a:cs typeface="+mn-cs"/>
              </a:rPr>
              <a:t>Test and target digital experiences to maximize business results.</a:t>
            </a:r>
          </a:p>
          <a:p>
            <a:pPr lvl="0"/>
            <a:r>
              <a:rPr lang="en-US" sz="1200" i="1" kern="1200" dirty="0" smtClean="0">
                <a:solidFill>
                  <a:schemeClr val="tx1"/>
                </a:solidFill>
                <a:effectLst/>
                <a:latin typeface="+mn-lt"/>
                <a:ea typeface="+mn-ea"/>
                <a:cs typeface="+mn-cs"/>
              </a:rPr>
              <a:t>Adobe Media Optimizer—</a:t>
            </a:r>
            <a:r>
              <a:rPr lang="en-US" sz="1200" kern="1200" dirty="0" smtClean="0">
                <a:solidFill>
                  <a:schemeClr val="tx1"/>
                </a:solidFill>
                <a:effectLst/>
                <a:latin typeface="+mn-lt"/>
                <a:ea typeface="+mn-ea"/>
                <a:cs typeface="+mn-cs"/>
              </a:rPr>
              <a:t>Manage, forecast, and optimize your media mix to deliver peak return on your spend.</a:t>
            </a:r>
          </a:p>
          <a:p>
            <a:pPr lvl="0"/>
            <a:r>
              <a:rPr lang="en-US" sz="1200" i="1" kern="1200" dirty="0" smtClean="0">
                <a:solidFill>
                  <a:schemeClr val="tx1"/>
                </a:solidFill>
                <a:effectLst/>
                <a:latin typeface="+mn-lt"/>
                <a:ea typeface="+mn-ea"/>
                <a:cs typeface="+mn-cs"/>
              </a:rPr>
              <a:t>Adobe Social—</a:t>
            </a:r>
            <a:r>
              <a:rPr lang="en-US" sz="1200" kern="1200" dirty="0" smtClean="0">
                <a:solidFill>
                  <a:schemeClr val="tx1"/>
                </a:solidFill>
                <a:effectLst/>
                <a:latin typeface="+mn-lt"/>
                <a:ea typeface="+mn-ea"/>
                <a:cs typeface="+mn-cs"/>
              </a:rPr>
              <a:t>Manage social marketing with a comprehensive platform that enables social listening, publishing, and analytics.</a:t>
            </a:r>
          </a:p>
          <a:p>
            <a:pPr lvl="0"/>
            <a:r>
              <a:rPr lang="en-US" sz="1200" kern="1200" dirty="0" smtClean="0">
                <a:solidFill>
                  <a:schemeClr val="tx1"/>
                </a:solidFill>
                <a:effectLst/>
                <a:latin typeface="+mn-lt"/>
                <a:ea typeface="+mn-ea"/>
                <a:cs typeface="+mn-cs"/>
              </a:rPr>
              <a:t>Adobe Primetime--Engage viewers across devices and deliver targeted ads independent of platform or device. </a:t>
            </a:r>
          </a:p>
          <a:p>
            <a:r>
              <a:rPr lang="en-US" sz="1200" b="0" kern="1200" dirty="0" smtClean="0">
                <a:solidFill>
                  <a:schemeClr val="tx1"/>
                </a:solidFill>
                <a:effectLst/>
                <a:latin typeface="+mn-lt"/>
                <a:ea typeface="+mn-ea"/>
                <a:cs typeface="+mn-cs"/>
              </a:rPr>
              <a:t>Audience Manager</a:t>
            </a:r>
            <a:r>
              <a:rPr lang="en-US" sz="1200" kern="1200" dirty="0" smtClean="0">
                <a:solidFill>
                  <a:schemeClr val="tx1"/>
                </a:solidFill>
                <a:effectLst/>
                <a:latin typeface="+mn-lt"/>
                <a:ea typeface="+mn-ea"/>
                <a:cs typeface="+mn-cs"/>
              </a:rPr>
              <a:t> – </a:t>
            </a:r>
            <a:r>
              <a:rPr lang="en-US" sz="1200" kern="1200" dirty="0" smtClean="0">
                <a:solidFill>
                  <a:schemeClr val="tx1"/>
                </a:solidFill>
                <a:latin typeface="+mn-lt"/>
                <a:ea typeface="+mn-ea"/>
                <a:cs typeface="+mn-cs"/>
              </a:rPr>
              <a:t>Identity Management.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Activation,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Cross Device Measurement,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Marketplace ,</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Optimization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above and beyond best in class individual solutions, once you own any part of Adobe Marketing Cloud, you get the secret integrated sauce.</a:t>
            </a: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Adobe Marketing Cloud Core Services—</a:t>
            </a:r>
            <a:r>
              <a:rPr lang="en-US" sz="1200" kern="1200" dirty="0" smtClean="0">
                <a:solidFill>
                  <a:schemeClr val="tx1"/>
                </a:solidFill>
                <a:effectLst/>
                <a:latin typeface="+mn-lt"/>
                <a:ea typeface="+mn-ea"/>
                <a:cs typeface="+mn-cs"/>
              </a:rPr>
              <a:t>A set of core technologies that allow each of the solutions to tap into a common framework and architecture, including Profiles &amp; Audiences, Assets, Activation, Mobile, Exchange, Collaboration, the Exchange partner network, and User Management and Administration, all built upon a common data platform.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Okay, now let’s see how what we’re talking about today fits into this framework . .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699142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37</a:t>
            </a:fld>
            <a:endParaRPr lang="en-US"/>
          </a:p>
        </p:txBody>
      </p:sp>
    </p:spTree>
    <p:extLst>
      <p:ext uri="{BB962C8B-B14F-4D97-AF65-F5344CB8AC3E}">
        <p14:creationId xmlns:p14="http://schemas.microsoft.com/office/powerpoint/2010/main" val="2731655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25000"/>
              </a:lnSpc>
              <a:defRPr sz="2000">
                <a:latin typeface="Avenir Roman"/>
                <a:ea typeface="Avenir Roman"/>
                <a:cs typeface="Avenir Roman"/>
                <a:sym typeface="Avenir Roman"/>
              </a:defRPr>
            </a:pPr>
            <a:endParaRPr dirty="0"/>
          </a:p>
        </p:txBody>
      </p:sp>
    </p:spTree>
    <p:extLst>
      <p:ext uri="{BB962C8B-B14F-4D97-AF65-F5344CB8AC3E}">
        <p14:creationId xmlns:p14="http://schemas.microsoft.com/office/powerpoint/2010/main" val="2045072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1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9804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04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851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1901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0982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pPr marL="0" marR="0" lvl="0" indent="0" defTabSz="825500" eaLnBrk="1" fontAlgn="auto" latinLnBrk="0" hangingPunct="1">
              <a:lnSpc>
                <a:spcPct val="100000"/>
              </a:lnSpc>
              <a:spcBef>
                <a:spcPts val="0"/>
              </a:spcBef>
              <a:spcAft>
                <a:spcPts val="0"/>
              </a:spcAft>
              <a:buClrTx/>
              <a:buSzPct val="100000"/>
              <a:buFontTx/>
              <a:buNone/>
              <a:tabLst/>
              <a:defRPr sz="1400">
                <a:latin typeface="Lucida Grande"/>
                <a:ea typeface="Lucida Grande"/>
                <a:cs typeface="Lucida Grande"/>
                <a:sym typeface="Lucida Grande"/>
              </a:defRPr>
            </a:pPr>
            <a:endParaRPr dirty="0"/>
          </a:p>
        </p:txBody>
      </p:sp>
    </p:spTree>
    <p:extLst>
      <p:ext uri="{BB962C8B-B14F-4D97-AF65-F5344CB8AC3E}">
        <p14:creationId xmlns:p14="http://schemas.microsoft.com/office/powerpoint/2010/main" val="1080404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9619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699142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79</a:t>
            </a:fld>
            <a:endParaRPr lang="en-US"/>
          </a:p>
        </p:txBody>
      </p:sp>
    </p:spTree>
    <p:extLst>
      <p:ext uri="{BB962C8B-B14F-4D97-AF65-F5344CB8AC3E}">
        <p14:creationId xmlns:p14="http://schemas.microsoft.com/office/powerpoint/2010/main" val="3324332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Key take-away for the customer</a:t>
            </a:r>
            <a:r>
              <a:rPr lang="en-US" baseline="0" dirty="0" smtClean="0"/>
              <a:t> is that Adobe Experience Manager can support the traditional integration approach with an e-commerce system where the content repository exposes all marketing content easily via </a:t>
            </a:r>
            <a:r>
              <a:rPr lang="en-US" baseline="0" dirty="0" err="1" smtClean="0"/>
              <a:t>RESTful</a:t>
            </a:r>
            <a:r>
              <a:rPr lang="en-US" baseline="0" dirty="0" smtClean="0"/>
              <a:t> API … AND … can drive the entire customer experience across mobile web, mobile apps and desktop browsers (competitors are more designed to be a content repository, aid in content creation and workflow and then inject it into the e-commerce system to power a catalog-driven experience (i.e., the traditional store that looks like Amazon). AEM is architected to also power experience-driven commerce where the marketers and merchandisers can have complete control of a bespoke customer shopping experience.</a:t>
            </a:r>
          </a:p>
          <a:p>
            <a:endParaRPr lang="en-US" baseline="0" dirty="0" smtClean="0"/>
          </a:p>
          <a:p>
            <a:r>
              <a:rPr lang="en-US" baseline="0" dirty="0" smtClean="0"/>
              <a:t>Retailers – are most familiar with #2 where the e-commerce system has drove the product catalog focused experience (home page, category pages, product detail pages for each product, search, cart, checkout, account management). In this use case, a CMS is leveraged to facilitate getting the long description and similar copy added to each product, passed through workflows to get localized and then injected back into the e-commerce engine’s product catalog (or PIM). Adobe Experience Manager can support this today. This can be called ‘content as a service’.</a:t>
            </a:r>
          </a:p>
          <a:p>
            <a:endParaRPr lang="en-US" baseline="0" dirty="0" smtClean="0"/>
          </a:p>
          <a:p>
            <a:r>
              <a:rPr lang="en-US" baseline="0" dirty="0" smtClean="0"/>
              <a:t>Brand Manufacturers – these companies typically follow pattern #3 where the marketing department has a “brand site” and the e-commerce team has a “store. You can point this out for your prospect by bringing up their own site or competitors and illustrating the disjointed customer experience from going through “product discovery” on the brand site and then trying to find the product to convert on the store. (a.k.a., online shop). The “fallout” (which can be illustrated as a Fallout Report in Adobe Analytics) is significant due to the typically jarring customer experience where the number of steps and changes in “look and feel” are significant enough to push the visitor to abandon (and likely buy elsewhere). Note: In some countries, Adobe discovered upwards of a 40% lift in conversion when we went from having </a:t>
            </a:r>
            <a:r>
              <a:rPr lang="en-US" baseline="0" dirty="0" err="1" smtClean="0"/>
              <a:t>adobe.com</a:t>
            </a:r>
            <a:r>
              <a:rPr lang="en-US" baseline="0" dirty="0" smtClean="0"/>
              <a:t> and </a:t>
            </a:r>
            <a:r>
              <a:rPr lang="en-US" baseline="0" dirty="0" err="1" smtClean="0"/>
              <a:t>store.adobe.com</a:t>
            </a:r>
            <a:r>
              <a:rPr lang="en-US" baseline="0" dirty="0" smtClean="0"/>
              <a:t> to simply </a:t>
            </a:r>
            <a:r>
              <a:rPr lang="en-US" baseline="0" dirty="0" err="1" smtClean="0"/>
              <a:t>adobe.com</a:t>
            </a:r>
            <a:r>
              <a:rPr lang="en-US" baseline="0" dirty="0" smtClean="0"/>
              <a:t> that supported add-to-cart and checkout.</a:t>
            </a:r>
          </a:p>
          <a:p>
            <a:endParaRPr lang="en-US" baseline="0" dirty="0" smtClean="0"/>
          </a:p>
          <a:p>
            <a:r>
              <a:rPr lang="en-US" baseline="0" dirty="0" smtClean="0"/>
              <a:t>Experience-driven Commerce = #4</a:t>
            </a:r>
          </a:p>
        </p:txBody>
      </p:sp>
      <p:sp>
        <p:nvSpPr>
          <p:cNvPr id="4" name="Slide Number Placeholder 3"/>
          <p:cNvSpPr>
            <a:spLocks noGrp="1"/>
          </p:cNvSpPr>
          <p:nvPr>
            <p:ph type="sldNum" sz="quarter" idx="10"/>
          </p:nvPr>
        </p:nvSpPr>
        <p:spPr/>
        <p:txBody>
          <a:bodyPr/>
          <a:lstStyle/>
          <a:p>
            <a:fld id="{3EF2277D-4E65-471B-8FDC-312617F5EA89}" type="slidenum">
              <a:rPr lang="en-US" smtClean="0"/>
              <a:pPr/>
              <a:t>13</a:t>
            </a:fld>
            <a:endParaRPr lang="en-US"/>
          </a:p>
        </p:txBody>
      </p:sp>
    </p:spTree>
    <p:extLst>
      <p:ext uri="{BB962C8B-B14F-4D97-AF65-F5344CB8AC3E}">
        <p14:creationId xmlns:p14="http://schemas.microsoft.com/office/powerpoint/2010/main" val="51490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15</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16</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17</a:t>
            </a:fld>
            <a:endParaRPr lang="en-US"/>
          </a:p>
        </p:txBody>
      </p:sp>
    </p:spTree>
    <p:extLst>
      <p:ext uri="{BB962C8B-B14F-4D97-AF65-F5344CB8AC3E}">
        <p14:creationId xmlns:p14="http://schemas.microsoft.com/office/powerpoint/2010/main" val="1324375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18</a:t>
            </a:fld>
            <a:endParaRPr lang="en-US"/>
          </a:p>
        </p:txBody>
      </p:sp>
    </p:spTree>
    <p:extLst>
      <p:ext uri="{BB962C8B-B14F-4D97-AF65-F5344CB8AC3E}">
        <p14:creationId xmlns:p14="http://schemas.microsoft.com/office/powerpoint/2010/main" val="1941000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19</a:t>
            </a:fld>
            <a:endParaRPr lang="en-US"/>
          </a:p>
        </p:txBody>
      </p:sp>
    </p:spTree>
    <p:extLst>
      <p:ext uri="{BB962C8B-B14F-4D97-AF65-F5344CB8AC3E}">
        <p14:creationId xmlns:p14="http://schemas.microsoft.com/office/powerpoint/2010/main" val="37529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36</a:t>
            </a:fld>
            <a:endParaRPr lang="en-US"/>
          </a:p>
        </p:txBody>
      </p:sp>
    </p:spTree>
    <p:extLst>
      <p:ext uri="{BB962C8B-B14F-4D97-AF65-F5344CB8AC3E}">
        <p14:creationId xmlns:p14="http://schemas.microsoft.com/office/powerpoint/2010/main" val="2731655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emf"/><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peaker Title">
    <p:spTree>
      <p:nvGrpSpPr>
        <p:cNvPr id="1" name=""/>
        <p:cNvGrpSpPr/>
        <p:nvPr/>
      </p:nvGrpSpPr>
      <p:grpSpPr>
        <a:xfrm>
          <a:off x="0" y="0"/>
          <a:ext cx="0" cy="0"/>
          <a:chOff x="0" y="0"/>
          <a:chExt cx="0" cy="0"/>
        </a:xfrm>
      </p:grpSpPr>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a:xfrm>
            <a:off x="0" y="1303019"/>
            <a:ext cx="12188825" cy="1991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a:prstGeom prst="rect">
            <a:avLst/>
          </a:prstGeom>
        </p:spPr>
        <p:txBody>
          <a:bodyPr wrap="square" lIns="0" tIns="0" rIns="0" bIns="0">
            <a:spAutoFit/>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a:prstGeom prst="rect">
            <a:avLst/>
          </a:prstGeom>
        </p:spPr>
        <p:txBody>
          <a:bodyPr wrap="square" lIns="0" tIns="0" rIns="0" bIns="0">
            <a:spAutoFit/>
          </a:bodyPr>
          <a:lstStyle>
            <a:lvl1pPr marL="0" indent="0" algn="l">
              <a:buNone/>
              <a:defRPr sz="2100">
                <a:solidFill>
                  <a:schemeClr val="bg2">
                    <a:lumMod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77874" y="2327425"/>
            <a:ext cx="2606541" cy="848160"/>
          </a:xfrm>
          <a:prstGeom prst="rect">
            <a:avLst/>
          </a:prstGeom>
        </p:spPr>
      </p:pic>
    </p:spTree>
    <p:extLst>
      <p:ext uri="{BB962C8B-B14F-4D97-AF65-F5344CB8AC3E}">
        <p14:creationId xmlns:p14="http://schemas.microsoft.com/office/powerpoint/2010/main" val="261160654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B3B8D6CA-D4AF-4FDC-9641-A8569C957DEB}" type="datetime1">
              <a:rPr lang="en-US" smtClean="0"/>
              <a:pPr/>
              <a:t>10/03/16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3" name="Rectangle 5"/>
          <p:cNvSpPr>
            <a:spLocks noChangeArrowheads="1"/>
          </p:cNvSpPr>
          <p:nvPr userDrawn="1"/>
        </p:nvSpPr>
        <p:spPr bwMode="auto">
          <a:xfrm>
            <a:off x="0" y="0"/>
            <a:ext cx="12188825" cy="644236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9050707-6B9C-41AD-8E71-8169BFD8CE9E}" type="datetime1">
              <a:rPr lang="en-US" smtClean="0"/>
              <a:pPr/>
              <a:t>10/03/16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2"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673460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0"/>
            <a:ext cx="12188825" cy="6858000"/>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6"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9" name="Date Placeholder 3"/>
          <p:cNvSpPr>
            <a:spLocks noGrp="1"/>
          </p:cNvSpPr>
          <p:nvPr>
            <p:ph type="dt" sz="half" idx="10"/>
          </p:nvPr>
        </p:nvSpPr>
        <p:spPr>
          <a:xfrm>
            <a:off x="5586545" y="6629400"/>
            <a:ext cx="1015735" cy="168274"/>
          </a:xfrm>
        </p:spPr>
        <p:txBody>
          <a:bodyPr/>
          <a:lstStyle>
            <a:lvl1pPr>
              <a:defRPr lang="en-US" smtClean="0">
                <a:solidFill>
                  <a:schemeClr val="tx1">
                    <a:lumMod val="75000"/>
                    <a:lumOff val="25000"/>
                  </a:schemeClr>
                </a:solidFill>
              </a:defRPr>
            </a:lvl1pPr>
          </a:lstStyle>
          <a:p>
            <a:fld id="{B3B8D6CA-D4AF-4FDC-9641-A8569C957DEB}" type="datetime1">
              <a:rPr lang="en-US" smtClean="0"/>
              <a:pPr/>
              <a:t>10/03/16</a:t>
            </a:fld>
            <a:endParaRPr lang="en-US" dirty="0"/>
          </a:p>
        </p:txBody>
      </p:sp>
      <p:sp>
        <p:nvSpPr>
          <p:cNvPr id="10" name="Footer Placeholder 4"/>
          <p:cNvSpPr>
            <a:spLocks noGrp="1"/>
          </p:cNvSpPr>
          <p:nvPr>
            <p:ph type="ftr" sz="quarter" idx="11"/>
          </p:nvPr>
        </p:nvSpPr>
        <p:spPr>
          <a:xfrm>
            <a:off x="281441" y="6629400"/>
            <a:ext cx="5203530" cy="168274"/>
          </a:xfrm>
        </p:spPr>
        <p:txBody>
          <a:bodyPr/>
          <a:lstStyle>
            <a:lvl1pPr>
              <a:defRPr lang="en-US">
                <a:solidFill>
                  <a:schemeClr val="tx1">
                    <a:lumMod val="75000"/>
                    <a:lumOff val="25000"/>
                  </a:schemeClr>
                </a:solidFill>
              </a:defRPr>
            </a:lvl1pPr>
          </a:lstStyle>
          <a:p>
            <a:endParaRPr lang="en-US" dirty="0"/>
          </a:p>
        </p:txBody>
      </p:sp>
      <p:sp>
        <p:nvSpPr>
          <p:cNvPr id="11" name="Slide Number Placeholder 5"/>
          <p:cNvSpPr>
            <a:spLocks noGrp="1"/>
          </p:cNvSpPr>
          <p:nvPr>
            <p:ph type="sldNum" sz="quarter" idx="12"/>
          </p:nvPr>
        </p:nvSpPr>
        <p:spPr>
          <a:xfrm>
            <a:off x="5586545" y="6477000"/>
            <a:ext cx="1015735" cy="168274"/>
          </a:xfrm>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dirty="0"/>
          </a:p>
        </p:txBody>
      </p:sp>
      <p:sp>
        <p:nvSpPr>
          <p:cNvPr id="12"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chemeClr val="tx1">
                    <a:lumMod val="75000"/>
                    <a:lumOff val="25000"/>
                  </a:schemeClr>
                </a:solidFill>
                <a:latin typeface="Adobe Clean" pitchFamily="-111" charset="0"/>
              </a:rPr>
              <a:t>© 2015 Adobe Systems Incorporated.  All Rights Reserved.  Adobe Confidential.</a:t>
            </a:r>
            <a:endParaRPr lang="en-US" sz="700" dirty="0">
              <a:solidFill>
                <a:schemeClr val="tx1">
                  <a:lumMod val="75000"/>
                  <a:lumOff val="25000"/>
                </a:schemeClr>
              </a:solidFill>
              <a:latin typeface="Adobe Clean" pitchFamily="-111" charset="0"/>
            </a:endParaRPr>
          </a:p>
        </p:txBody>
      </p:sp>
      <p:pic>
        <p:nvPicPr>
          <p:cNvPr id="13" name="Picture 1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1577969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225630"/>
            <a:ext cx="12188825" cy="621673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B347668-7CB5-401B-A4E5-A798FE114AAD}" type="datetime1">
              <a:rPr lang="en-US" smtClean="0"/>
              <a:pPr/>
              <a:t>10/03/16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9"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10/03/16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48094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8"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9"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20"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1"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76047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10/03/16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9" name="Rectangle 5"/>
          <p:cNvSpPr>
            <a:spLocks noChangeArrowheads="1"/>
          </p:cNvSpPr>
          <p:nvPr userDrawn="1"/>
        </p:nvSpPr>
        <p:spPr bwMode="auto">
          <a:xfrm>
            <a:off x="0" y="225630"/>
            <a:ext cx="12188825"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6566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10/03/16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21107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0" y="0"/>
            <a:ext cx="12188825" cy="6858000"/>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7967" y="2449523"/>
            <a:ext cx="1412888" cy="1945495"/>
          </a:xfrm>
          <a:prstGeom prst="rect">
            <a:avLst/>
          </a:prstGeom>
        </p:spPr>
      </p:pic>
    </p:spTree>
    <p:extLst>
      <p:ext uri="{BB962C8B-B14F-4D97-AF65-F5344CB8AC3E}">
        <p14:creationId xmlns:p14="http://schemas.microsoft.com/office/powerpoint/2010/main" val="92569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2370742235"/>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pPr/>
              <a:t>10/03/16</a:t>
            </a:fld>
            <a:endParaRPr lang="en-US" dirty="0"/>
          </a:p>
        </p:txBody>
      </p:sp>
      <p:sp>
        <p:nvSpPr>
          <p:cNvPr id="4" name="Footer Placeholder 3"/>
          <p:cNvSpPr>
            <a:spLocks noGrp="1"/>
          </p:cNvSpPr>
          <p:nvPr>
            <p:ph type="ftr" sz="quarter" idx="11"/>
          </p:nvPr>
        </p:nvSpPr>
        <p:spPr>
          <a:xfrm>
            <a:off x="281441" y="6629400"/>
            <a:ext cx="5203530" cy="168274"/>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894"/>
            <a:ext cx="12190415" cy="6449120"/>
          </a:xfrm>
          <a:prstGeom prst="rect">
            <a:avLst/>
          </a:prstGeom>
        </p:spPr>
      </p:pic>
      <p:pic>
        <p:nvPicPr>
          <p:cNvPr id="7" name="Picture 2" descr="C:\Users\Alexander\Desktop\spacepolygonpngclear.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10584"/>
            <a:ext cx="12185651"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69039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pPr/>
              <a:t>10/03/16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3968455449"/>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pPr/>
              <a:t>10/03/16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3118132446"/>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White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smtClean="0"/>
              <a:t>Footer Text</a:t>
            </a:r>
            <a:endParaRPr lang="en-US"/>
          </a:p>
        </p:txBody>
      </p:sp>
    </p:spTree>
    <p:extLst>
      <p:ext uri="{BB962C8B-B14F-4D97-AF65-F5344CB8AC3E}">
        <p14:creationId xmlns:p14="http://schemas.microsoft.com/office/powerpoint/2010/main" val="572156747"/>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pPr/>
              <a:t>10/03/16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980803983"/>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pPr/>
              <a:t>10/03/16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980803983"/>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White - No Graphic">
    <p:spTree>
      <p:nvGrpSpPr>
        <p:cNvPr id="1" name=""/>
        <p:cNvGrpSpPr/>
        <p:nvPr/>
      </p:nvGrpSpPr>
      <p:grpSpPr>
        <a:xfrm>
          <a:off x="0" y="0"/>
          <a:ext cx="0" cy="0"/>
          <a:chOff x="0" y="0"/>
          <a:chExt cx="0" cy="0"/>
        </a:xfrm>
      </p:grpSpPr>
      <p:sp>
        <p:nvSpPr>
          <p:cNvPr id="12" name="Shape 12"/>
          <p:cNvSpPr>
            <a:spLocks noGrp="1"/>
          </p:cNvSpPr>
          <p:nvPr>
            <p:ph type="title"/>
          </p:nvPr>
        </p:nvSpPr>
        <p:spPr>
          <a:prstGeom prst="rect">
            <a:avLst/>
          </a:prstGeom>
        </p:spPr>
        <p:txBody>
          <a:bodyPr/>
          <a:lstStyle/>
          <a:p>
            <a:r>
              <a:t>Title Text</a:t>
            </a:r>
          </a:p>
        </p:txBody>
      </p:sp>
      <p:sp>
        <p:nvSpPr>
          <p:cNvPr id="13" name="Shape 1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prstGeom prst="rect">
            <a:avLst/>
          </a:prstGeom>
        </p:spPr>
        <p:txBody>
          <a:bodyPr/>
          <a:lstStyle/>
          <a:p>
            <a:fld id="{86CB4B4D-7CA3-9044-876B-883B54F8677D}" type="slidenum">
              <a:t>‹#›</a:t>
            </a:fld>
            <a:endParaRPr/>
          </a:p>
        </p:txBody>
      </p:sp>
      <p:sp>
        <p:nvSpPr>
          <p:cNvPr id="15" name="Shape 15"/>
          <p:cNvSpPr>
            <a:spLocks noGrp="1"/>
          </p:cNvSpPr>
          <p:nvPr>
            <p:ph type="pic" sz="quarter" idx="13"/>
          </p:nvPr>
        </p:nvSpPr>
        <p:spPr>
          <a:xfrm>
            <a:off x="11427024" y="6226246"/>
            <a:ext cx="389430" cy="348016"/>
          </a:xfrm>
          <a:prstGeom prst="rect">
            <a:avLst/>
          </a:prstGeom>
          <a:ln w="12700"/>
        </p:spPr>
        <p:txBody>
          <a:bodyPr lIns="45710" tIns="22855" rIns="45710" bIns="22855">
            <a:noAutofit/>
          </a:bodyPr>
          <a:lstStyle>
            <a:lvl1pPr marL="4762" indent="0">
              <a:buNone/>
              <a:defRPr>
                <a:noFill/>
              </a:defRPr>
            </a:lvl1pPr>
          </a:lstStyle>
          <a:p>
            <a:endParaRPr dirty="0"/>
          </a:p>
        </p:txBody>
      </p:sp>
      <p:pic>
        <p:nvPicPr>
          <p:cNvPr id="8" name="pasted-image.pdf"/>
          <p:cNvPicPr>
            <a:picLocks noChangeAspect="1"/>
          </p:cNvPicPr>
          <p:nvPr userDrawn="1"/>
        </p:nvPicPr>
        <p:blipFill>
          <a:blip r:embed="rId2">
            <a:alphaModFix amt="40000"/>
            <a:extLst/>
          </a:blip>
          <a:srcRect/>
          <a:stretch>
            <a:fillRect/>
          </a:stretch>
        </p:blipFill>
        <p:spPr>
          <a:xfrm>
            <a:off x="11538029" y="6226246"/>
            <a:ext cx="278424" cy="348016"/>
          </a:xfrm>
          <a:prstGeom prst="rect">
            <a:avLst/>
          </a:prstGeom>
          <a:ln w="25400">
            <a:miter lim="400000"/>
          </a:ln>
          <a:extLst>
            <a:ext uri="{C572A759-6A51-4108-AA02-DFA0A04FC94B}">
              <ma14:wrappingTextBoxFlag xmlns:ma14="http://schemas.microsoft.com/office/mac/drawingml/2011/main" val="1"/>
            </a:ext>
          </a:extLst>
        </p:spPr>
      </p:pic>
    </p:spTree>
    <p:extLst>
      <p:ext uri="{BB962C8B-B14F-4D97-AF65-F5344CB8AC3E}">
        <p14:creationId xmlns:p14="http://schemas.microsoft.com/office/powerpoint/2010/main" val="21809649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White end slide">
    <p:spTree>
      <p:nvGrpSpPr>
        <p:cNvPr id="1" name=""/>
        <p:cNvGrpSpPr/>
        <p:nvPr/>
      </p:nvGrpSpPr>
      <p:grpSpPr>
        <a:xfrm>
          <a:off x="0" y="0"/>
          <a:ext cx="0" cy="0"/>
          <a:chOff x="0" y="0"/>
          <a:chExt cx="0" cy="0"/>
        </a:xfrm>
      </p:grpSpPr>
      <p:pic>
        <p:nvPicPr>
          <p:cNvPr id="22" name="image7.png"/>
          <p:cNvPicPr>
            <a:picLocks noChangeAspect="1"/>
          </p:cNvPicPr>
          <p:nvPr/>
        </p:nvPicPr>
        <p:blipFill>
          <a:blip r:embed="rId2">
            <a:extLst/>
          </a:blip>
          <a:stretch>
            <a:fillRect/>
          </a:stretch>
        </p:blipFill>
        <p:spPr>
          <a:xfrm>
            <a:off x="5391467" y="2447346"/>
            <a:ext cx="1414101" cy="1947673"/>
          </a:xfrm>
          <a:prstGeom prst="rect">
            <a:avLst/>
          </a:prstGeom>
          <a:ln w="12700">
            <a:miter lim="400000"/>
          </a:ln>
        </p:spPr>
      </p:pic>
      <p:sp>
        <p:nvSpPr>
          <p:cNvPr id="23" name="Shape 23"/>
          <p:cNvSpPr>
            <a:spLocks noGrp="1"/>
          </p:cNvSpPr>
          <p:nvPr>
            <p:ph type="sldNum" sz="quarter" idx="2"/>
          </p:nvPr>
        </p:nvSpPr>
        <p:spPr>
          <a:xfrm>
            <a:off x="7312025" y="6172200"/>
            <a:ext cx="2841097" cy="368301"/>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259686388"/>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pPr/>
              <a:t>10/03/16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05155418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825"/>
            <a:ext cx="12192002" cy="6445526"/>
          </a:xfrm>
          <a:prstGeom prst="rect">
            <a:avLst/>
          </a:prstGeom>
        </p:spPr>
      </p:pic>
      <p:sp>
        <p:nvSpPr>
          <p:cNvPr id="20" name="Rectangle 19"/>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13061469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1420586" y="1366157"/>
            <a:ext cx="9367157" cy="345621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76892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3176" y="-1"/>
            <a:ext cx="12195176" cy="1747521"/>
          </a:xfrm>
          <a:prstGeom prst="rect">
            <a:avLst/>
          </a:prstGeom>
          <a:gradFill flip="none" rotWithShape="1">
            <a:gsLst>
              <a:gs pos="0">
                <a:schemeClr val="tx1">
                  <a:alpha val="8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757273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3"/>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446578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Overlay">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r="5487" b="5487"/>
          <a:stretch/>
        </p:blipFill>
        <p:spPr>
          <a:xfrm>
            <a:off x="-3176" y="-1"/>
            <a:ext cx="12188825" cy="6856213"/>
          </a:xfrm>
          <a:prstGeom prst="rect">
            <a:avLst/>
          </a:prstGeom>
        </p:spPr>
      </p:pic>
      <p:sp>
        <p:nvSpPr>
          <p:cNvPr id="22" name="Rectangle 21"/>
          <p:cNvSpPr/>
          <p:nvPr userDrawn="1"/>
        </p:nvSpPr>
        <p:spPr>
          <a:xfrm>
            <a:off x="-3176" y="0"/>
            <a:ext cx="12195176" cy="687086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26720" y="1278367"/>
            <a:ext cx="11355036"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0153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Overlay">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sp>
        <p:nvSpPr>
          <p:cNvPr id="22" name="Rectangle 21"/>
          <p:cNvSpPr/>
          <p:nvPr userDrawn="1"/>
        </p:nvSpPr>
        <p:spPr>
          <a:xfrm>
            <a:off x="-3175" y="-12860"/>
            <a:ext cx="12192000" cy="68708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34997"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4350180"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265363"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55217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0" y="2986347"/>
            <a:ext cx="12191999" cy="348220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3771900" y="10817502"/>
            <a:ext cx="5765800" cy="2708434"/>
          </a:xfrm>
          <a:prstGeom prst="rect">
            <a:avLst/>
          </a:prstGeom>
          <a:noFill/>
          <a:effectLst>
            <a:outerShdw blurRad="127000" algn="ctr" rotWithShape="0">
              <a:prstClr val="black">
                <a:alpha val="70000"/>
              </a:prstClr>
            </a:outerShdw>
          </a:effectLst>
        </p:spPr>
        <p:txBody>
          <a:bodyPr wrap="square" rtlCol="0">
            <a:spAutoFit/>
          </a:bodyPr>
          <a:lstStyle/>
          <a:p>
            <a:r>
              <a:rPr lang="en-US" sz="17000" b="1" i="0" kern="1100" spc="-190" baseline="0" dirty="0" smtClean="0">
                <a:solidFill>
                  <a:schemeClr val="bg1"/>
                </a:solidFill>
                <a:latin typeface="Museo Slab 700" charset="0"/>
                <a:ea typeface="Museo Slab 700" charset="0"/>
                <a:cs typeface="Museo Slab 700" charset="0"/>
              </a:rPr>
              <a:t>Q&amp;A</a:t>
            </a:r>
            <a:endParaRPr lang="en-US" sz="17000" b="1" i="0" kern="1100" spc="-190" baseline="0" dirty="0">
              <a:solidFill>
                <a:schemeClr val="bg1"/>
              </a:solidFill>
              <a:latin typeface="Museo Slab 700" charset="0"/>
              <a:ea typeface="Museo Slab 700" charset="0"/>
              <a:cs typeface="Museo Slab 700" charset="0"/>
            </a:endParaRPr>
          </a:p>
        </p:txBody>
      </p:sp>
      <p:pic>
        <p:nvPicPr>
          <p:cNvPr id="4" name="Picture 3"/>
          <p:cNvPicPr>
            <a:picLocks noChangeAspect="1"/>
          </p:cNvPicPr>
          <p:nvPr userDrawn="1"/>
        </p:nvPicPr>
        <p:blipFill rotWithShape="1">
          <a:blip r:embed="rId4"/>
          <a:srcRect l="14731" t="17583" r="13610" b="31868"/>
          <a:stretch/>
        </p:blipFill>
        <p:spPr>
          <a:xfrm>
            <a:off x="3569674" y="1018427"/>
            <a:ext cx="5451231" cy="2426676"/>
          </a:xfrm>
          <a:prstGeom prst="rect">
            <a:avLst/>
          </a:prstGeom>
        </p:spPr>
      </p:pic>
    </p:spTree>
    <p:extLst>
      <p:ext uri="{BB962C8B-B14F-4D97-AF65-F5344CB8AC3E}">
        <p14:creationId xmlns:p14="http://schemas.microsoft.com/office/powerpoint/2010/main" val="10449254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jpg"/><Relationship Id="rId3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bwMode="auto">
          <a:xfrm>
            <a:off x="-1" y="6442075"/>
            <a:ext cx="12188826" cy="415925"/>
          </a:xfrm>
          <a:prstGeom prst="rect">
            <a:avLst/>
          </a:prstGeom>
          <a:gradFill>
            <a:gsLst>
              <a:gs pos="100000">
                <a:schemeClr val="tx1">
                  <a:alpha val="18000"/>
                </a:schemeClr>
              </a:gs>
              <a:gs pos="0">
                <a:schemeClr val="tx1">
                  <a:alpha val="6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pic>
        <p:nvPicPr>
          <p:cNvPr id="18" name="Picture 17"/>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2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2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3" name="Rectangle 5"/>
          <p:cNvSpPr>
            <a:spLocks noChangeArrowheads="1"/>
          </p:cNvSpPr>
          <p:nvPr userDrawn="1"/>
        </p:nvSpPr>
        <p:spPr bwMode="auto">
          <a:xfrm>
            <a:off x="0" y="225630"/>
            <a:ext cx="12192003" cy="621673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5" name="Title Placeholder 1"/>
          <p:cNvSpPr>
            <a:spLocks noGrp="1"/>
          </p:cNvSpPr>
          <p:nvPr>
            <p:ph type="title"/>
          </p:nvPr>
        </p:nvSpPr>
        <p:spPr>
          <a:xfrm>
            <a:off x="304721" y="287507"/>
            <a:ext cx="11579384" cy="593725"/>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16" name="Text Placeholder 2"/>
          <p:cNvSpPr>
            <a:spLocks noGrp="1"/>
          </p:cNvSpPr>
          <p:nvPr>
            <p:ph type="body" idx="1"/>
          </p:nvPr>
        </p:nvSpPr>
        <p:spPr>
          <a:xfrm>
            <a:off x="304721" y="1143000"/>
            <a:ext cx="11579384" cy="50292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Rectangle 16"/>
          <p:cNvSpPr/>
          <p:nvPr userDrawn="1"/>
        </p:nvSpPr>
        <p:spPr bwMode="auto">
          <a:xfrm rot="10800000">
            <a:off x="-3177" y="-1"/>
            <a:ext cx="12188826" cy="225425"/>
          </a:xfrm>
          <a:prstGeom prst="rect">
            <a:avLst/>
          </a:prstGeom>
          <a:gradFill>
            <a:gsLst>
              <a:gs pos="52000">
                <a:schemeClr val="tx1">
                  <a:alpha val="0"/>
                </a:schemeClr>
              </a:gs>
              <a:gs pos="0">
                <a:schemeClr val="tx1">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spTree>
  </p:cSld>
  <p:clrMap bg1="lt1" tx1="dk1" bg2="lt2" tx2="dk2" accent1="accent1" accent2="accent2" accent3="accent3" accent4="accent4" accent5="accent5" accent6="accent6" hlink="hlink" folHlink="folHlink"/>
  <p:sldLayoutIdLst>
    <p:sldLayoutId id="2147483677" r:id="rId1"/>
    <p:sldLayoutId id="2147483673" r:id="rId2"/>
    <p:sldLayoutId id="2147483674" r:id="rId3"/>
    <p:sldLayoutId id="2147483675" r:id="rId4"/>
    <p:sldLayoutId id="2147483687" r:id="rId5"/>
    <p:sldLayoutId id="2147483689" r:id="rId6"/>
    <p:sldLayoutId id="2147483688" r:id="rId7"/>
    <p:sldLayoutId id="2147483686" r:id="rId8"/>
    <p:sldLayoutId id="2147483685" r:id="rId9"/>
    <p:sldLayoutId id="2147483658" r:id="rId10"/>
    <p:sldLayoutId id="2147483676" r:id="rId11"/>
    <p:sldLayoutId id="2147483680" r:id="rId12"/>
    <p:sldLayoutId id="2147483660" r:id="rId13"/>
    <p:sldLayoutId id="2147483681" r:id="rId14"/>
    <p:sldLayoutId id="2147483682" r:id="rId15"/>
    <p:sldLayoutId id="2147483683" r:id="rId16"/>
    <p:sldLayoutId id="2147483684" r:id="rId17"/>
    <p:sldLayoutId id="2147483661" r:id="rId18"/>
    <p:sldLayoutId id="2147483679" r:id="rId19"/>
    <p:sldLayoutId id="2147483690" r:id="rId20"/>
    <p:sldLayoutId id="2147483691" r:id="rId21"/>
    <p:sldLayoutId id="2147483693" r:id="rId22"/>
    <p:sldLayoutId id="2147483694" r:id="rId23"/>
    <p:sldLayoutId id="2147483695" r:id="rId24"/>
    <p:sldLayoutId id="2147483696" r:id="rId25"/>
    <p:sldLayoutId id="2147483697" r:id="rId26"/>
    <p:sldLayoutId id="2147483698" r:id="rId27"/>
    <p:sldLayoutId id="2147483699" r:id="rId28"/>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3200" b="0" i="0" u="none" kern="1200">
          <a:solidFill>
            <a:schemeClr val="bg2">
              <a:lumMod val="50000"/>
            </a:schemeClr>
          </a:solidFill>
          <a:latin typeface="Adobe Clean Light" charset="0"/>
          <a:ea typeface="Adobe Clean Light" charset="0"/>
          <a:cs typeface="Adobe Clean Light" charset="0"/>
        </a:defRPr>
      </a:lvl1pPr>
    </p:titleStyle>
    <p:body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0.png"/></Relationships>
</file>

<file path=ppt/slides/_rels/slide11.xml.rels><?xml version="1.0" encoding="UTF-8" standalone="yes"?>
<Relationships xmlns="http://schemas.openxmlformats.org/package/2006/relationships"><Relationship Id="rId11" Type="http://schemas.openxmlformats.org/officeDocument/2006/relationships/diagramData" Target="../diagrams/data1.xml"/><Relationship Id="rId12" Type="http://schemas.openxmlformats.org/officeDocument/2006/relationships/diagramLayout" Target="../diagrams/layout1.xml"/><Relationship Id="rId13" Type="http://schemas.openxmlformats.org/officeDocument/2006/relationships/diagramQuickStyle" Target="../diagrams/quickStyle1.xml"/><Relationship Id="rId14" Type="http://schemas.openxmlformats.org/officeDocument/2006/relationships/diagramColors" Target="../diagrams/colors1.xml"/><Relationship Id="rId15" Type="http://schemas.microsoft.com/office/2007/relationships/diagramDrawing" Target="../diagrams/drawing1.xml"/><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9.png"/><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9.png"/><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mailto:vvenkata@adobe.com" TargetMode="External"/><Relationship Id="rId5" Type="http://schemas.openxmlformats.org/officeDocument/2006/relationships/hyperlink" Target="http://twitter.com/varunstech" TargetMode="External"/><Relationship Id="rId6" Type="http://schemas.openxmlformats.org/officeDocument/2006/relationships/hyperlink" Target="mailto:msculz@adobe.com" TargetMode="External"/><Relationship Id="rId7" Type="http://schemas.openxmlformats.org/officeDocument/2006/relationships/hyperlink" Target="http://www.markszulc.com" TargetMode="External"/><Relationship Id="rId8" Type="http://schemas.openxmlformats.org/officeDocument/2006/relationships/hyperlink" Target="http://twitter.com/mszulc" TargetMode="External"/><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6.png"/><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6.jpg"/><Relationship Id="rId9" Type="http://schemas.openxmlformats.org/officeDocument/2006/relationships/image" Target="../media/image63.png"/><Relationship Id="rId10" Type="http://schemas.openxmlformats.org/officeDocument/2006/relationships/image" Target="../media/image67.png"/><Relationship Id="rId11" Type="http://schemas.openxmlformats.org/officeDocument/2006/relationships/image" Target="../media/image65.png"/><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68.png"/></Relationships>
</file>

<file path=ppt/slides/_rels/slide43.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image" Target="../media/image80.png"/><Relationship Id="rId15" Type="http://schemas.openxmlformats.org/officeDocument/2006/relationships/image" Target="../media/image68.png"/><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tif"/><Relationship Id="rId9" Type="http://schemas.openxmlformats.org/officeDocument/2006/relationships/image" Target="../media/image75.tif"/><Relationship Id="rId10"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6.xml"/><Relationship Id="rId2" Type="http://schemas.openxmlformats.org/officeDocument/2006/relationships/diagramData" Target="../diagrams/data3.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jpe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1" Type="http://schemas.openxmlformats.org/officeDocument/2006/relationships/slideLayout" Target="../slideLayouts/slideLayout26.xml"/><Relationship Id="rId2"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jpg"/><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9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50.xml.rels><?xml version="1.0" encoding="UTF-8" standalone="yes"?>
<Relationships xmlns="http://schemas.openxmlformats.org/package/2006/relationships"><Relationship Id="rId11" Type="http://schemas.openxmlformats.org/officeDocument/2006/relationships/image" Target="../media/image103.png"/><Relationship Id="rId12" Type="http://schemas.openxmlformats.org/officeDocument/2006/relationships/image" Target="../media/image74.tif"/><Relationship Id="rId13" Type="http://schemas.openxmlformats.org/officeDocument/2006/relationships/image" Target="../media/image104.tiff"/><Relationship Id="rId14" Type="http://schemas.openxmlformats.org/officeDocument/2006/relationships/image" Target="../media/image105.tiff"/><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tiff"/><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101.png"/><Relationship Id="rId10" Type="http://schemas.openxmlformats.org/officeDocument/2006/relationships/image" Target="../media/image10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6.xml"/><Relationship Id="rId2" Type="http://schemas.openxmlformats.org/officeDocument/2006/relationships/diagramData" Target="../diagrams/data4.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3.png"/><Relationship Id="rId6" Type="http://schemas.openxmlformats.org/officeDocument/2006/relationships/image" Target="../media/image109.tiff"/><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6.xml"/><Relationship Id="rId2" Type="http://schemas.openxmlformats.org/officeDocument/2006/relationships/diagramData" Target="../diagrams/data5.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11.png"/><Relationship Id="rId5" Type="http://schemas.microsoft.com/office/2007/relationships/hdphoto" Target="../media/hdphoto2.wdp"/><Relationship Id="rId1" Type="http://schemas.openxmlformats.org/officeDocument/2006/relationships/slideLayout" Target="../slideLayouts/slideLayout26.xml"/><Relationship Id="rId2"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6.xml"/><Relationship Id="rId2" Type="http://schemas.openxmlformats.org/officeDocument/2006/relationships/diagramData" Target="../diagrams/data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114.jpeg"/><Relationship Id="rId4" Type="http://schemas.microsoft.com/office/2007/relationships/hdphoto" Target="../media/hdphoto3.wdp"/><Relationship Id="rId5" Type="http://schemas.openxmlformats.org/officeDocument/2006/relationships/image" Target="../media/image109.tiff"/><Relationship Id="rId1" Type="http://schemas.openxmlformats.org/officeDocument/2006/relationships/slideLayout" Target="../slideLayouts/slideLayout26.xml"/><Relationship Id="rId2"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114.jpeg"/><Relationship Id="rId4" Type="http://schemas.microsoft.com/office/2007/relationships/hdphoto" Target="../media/hdphoto3.wdp"/><Relationship Id="rId1" Type="http://schemas.openxmlformats.org/officeDocument/2006/relationships/slideLayout" Target="../slideLayouts/slideLayout26.xml"/><Relationship Id="rId2"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03.png"/><Relationship Id="rId1" Type="http://schemas.openxmlformats.org/officeDocument/2006/relationships/slideLayout" Target="../slideLayouts/slideLayout26.xml"/><Relationship Id="rId2" Type="http://schemas.openxmlformats.org/officeDocument/2006/relationships/image" Target="../media/image114.jpeg"/></Relationships>
</file>

<file path=ppt/slides/_rels/slide7.xml.rels><?xml version="1.0" encoding="UTF-8" standalone="yes"?>
<Relationships xmlns="http://schemas.openxmlformats.org/package/2006/relationships"><Relationship Id="rId9" Type="http://schemas.openxmlformats.org/officeDocument/2006/relationships/image" Target="../media/image28.png"/><Relationship Id="rId20" Type="http://schemas.openxmlformats.org/officeDocument/2006/relationships/image" Target="../media/image39.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02.png"/><Relationship Id="rId5" Type="http://schemas.openxmlformats.org/officeDocument/2006/relationships/image" Target="../media/image110.png"/><Relationship Id="rId6" Type="http://schemas.openxmlformats.org/officeDocument/2006/relationships/image" Target="../media/image100.png"/><Relationship Id="rId1" Type="http://schemas.openxmlformats.org/officeDocument/2006/relationships/slideLayout" Target="../slideLayouts/slideLayout26.xml"/><Relationship Id="rId2"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02.png"/><Relationship Id="rId5" Type="http://schemas.openxmlformats.org/officeDocument/2006/relationships/image" Target="../media/image110.png"/><Relationship Id="rId6" Type="http://schemas.openxmlformats.org/officeDocument/2006/relationships/image" Target="../media/image111.png"/><Relationship Id="rId7" Type="http://schemas.microsoft.com/office/2007/relationships/hdphoto" Target="../media/hdphoto4.wdp"/><Relationship Id="rId1" Type="http://schemas.openxmlformats.org/officeDocument/2006/relationships/slideLayout" Target="../slideLayouts/slideLayout26.xml"/><Relationship Id="rId2" Type="http://schemas.openxmlformats.org/officeDocument/2006/relationships/image" Target="../media/image10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4059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Commercial Commerce Engines Supported Today </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10</a:t>
            </a:fld>
            <a:endParaRPr lang="en-US" dirty="0"/>
          </a:p>
        </p:txBody>
      </p:sp>
      <p:pic>
        <p:nvPicPr>
          <p:cNvPr id="4" name="Content Placeholder 4"/>
          <p:cNvPicPr>
            <a:picLocks noChangeAspect="1"/>
          </p:cNvPicPr>
          <p:nvPr/>
        </p:nvPicPr>
        <p:blipFill>
          <a:blip r:embed="rId2"/>
          <a:srcRect t="1938" b="1938"/>
          <a:stretch>
            <a:fillRect/>
          </a:stretch>
        </p:blipFill>
        <p:spPr>
          <a:xfrm>
            <a:off x="304721" y="990600"/>
            <a:ext cx="11579384" cy="5181600"/>
          </a:xfrm>
          <a:prstGeom prst="rect">
            <a:avLst/>
          </a:prstGeom>
        </p:spPr>
      </p:pic>
    </p:spTree>
    <p:extLst>
      <p:ext uri="{BB962C8B-B14F-4D97-AF65-F5344CB8AC3E}">
        <p14:creationId xmlns:p14="http://schemas.microsoft.com/office/powerpoint/2010/main" val="2875588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FFFFFF"/>
                </a:solidFill>
              </a:rPr>
              <a:t>Omni-channel Commerce</a:t>
            </a:r>
            <a:endParaRPr lang="en-US" sz="2800" dirty="0">
              <a:solidFill>
                <a:srgbClr val="FFFFFF"/>
              </a:solidFill>
              <a:latin typeface="Adobe Clean Light" panose="020B0303020404020204" pitchFamily="34" charset="0"/>
            </a:endParaRPr>
          </a:p>
        </p:txBody>
      </p:sp>
      <p:sp>
        <p:nvSpPr>
          <p:cNvPr id="82" name="Rectangle 81"/>
          <p:cNvSpPr>
            <a:spLocks noChangeArrowheads="1"/>
          </p:cNvSpPr>
          <p:nvPr/>
        </p:nvSpPr>
        <p:spPr bwMode="auto">
          <a:xfrm>
            <a:off x="0" y="856727"/>
            <a:ext cx="12188823" cy="1536561"/>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795" tIns="60904" rIns="121795" bIns="60904" anchor="ctr"/>
          <a:lstStyle/>
          <a:p>
            <a:pPr defTabSz="1217974">
              <a:buFont typeface="Wingdings" pitchFamily="2" charset="2"/>
              <a:buChar char="§"/>
            </a:pPr>
            <a:endParaRPr lang="en-US" sz="2400" dirty="0">
              <a:solidFill>
                <a:srgbClr val="FFFFFF"/>
              </a:solidFill>
              <a:latin typeface="Adobe Clean"/>
              <a:ea typeface="ＭＳ Ｐゴシック" pitchFamily="-111" charset="-128"/>
            </a:endParaRPr>
          </a:p>
        </p:txBody>
      </p:sp>
      <p:sp>
        <p:nvSpPr>
          <p:cNvPr id="86" name="Freeform 120"/>
          <p:cNvSpPr>
            <a:spLocks/>
          </p:cNvSpPr>
          <p:nvPr/>
        </p:nvSpPr>
        <p:spPr bwMode="auto">
          <a:xfrm>
            <a:off x="111212" y="923509"/>
            <a:ext cx="11973696" cy="1201717"/>
          </a:xfrm>
          <a:custGeom>
            <a:avLst/>
            <a:gdLst>
              <a:gd name="T0" fmla="*/ 0 w 21600"/>
              <a:gd name="T1" fmla="*/ 21184 h 21600"/>
              <a:gd name="T2" fmla="*/ 1749 w 21600"/>
              <a:gd name="T3" fmla="*/ 15738 h 21600"/>
              <a:gd name="T4" fmla="*/ 3699 w 21600"/>
              <a:gd name="T5" fmla="*/ 21600 h 21600"/>
              <a:gd name="T6" fmla="*/ 6122 w 21600"/>
              <a:gd name="T7" fmla="*/ 10334 h 21600"/>
              <a:gd name="T8" fmla="*/ 7853 w 21600"/>
              <a:gd name="T9" fmla="*/ 0 h 21600"/>
              <a:gd name="T10" fmla="*/ 9583 w 21600"/>
              <a:gd name="T11" fmla="*/ 10631 h 21600"/>
              <a:gd name="T12" fmla="*/ 12172 w 21600"/>
              <a:gd name="T13" fmla="*/ 15791 h 21600"/>
              <a:gd name="T14" fmla="*/ 15629 w 21600"/>
              <a:gd name="T15" fmla="*/ 10569 h 21600"/>
              <a:gd name="T16" fmla="*/ 18041 w 21600"/>
              <a:gd name="T17" fmla="*/ 233 h 21600"/>
              <a:gd name="T18" fmla="*/ 20006 w 21600"/>
              <a:gd name="T19" fmla="*/ 10189 h 21600"/>
              <a:gd name="T20" fmla="*/ 21600 w 21600"/>
              <a:gd name="T21" fmla="*/ 501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0" y="21184"/>
                </a:moveTo>
                <a:lnTo>
                  <a:pt x="1749" y="15738"/>
                </a:lnTo>
                <a:lnTo>
                  <a:pt x="3699" y="21600"/>
                </a:lnTo>
                <a:lnTo>
                  <a:pt x="6122" y="10334"/>
                </a:lnTo>
                <a:lnTo>
                  <a:pt x="7853" y="0"/>
                </a:lnTo>
                <a:lnTo>
                  <a:pt x="9583" y="10631"/>
                </a:lnTo>
                <a:lnTo>
                  <a:pt x="12172" y="15791"/>
                </a:lnTo>
                <a:lnTo>
                  <a:pt x="15629" y="10569"/>
                </a:lnTo>
                <a:lnTo>
                  <a:pt x="18041" y="233"/>
                </a:lnTo>
                <a:lnTo>
                  <a:pt x="20006" y="10189"/>
                </a:lnTo>
                <a:lnTo>
                  <a:pt x="21600" y="5012"/>
                </a:lnTo>
              </a:path>
            </a:pathLst>
          </a:custGeom>
          <a:noFill/>
          <a:ln w="50800" cap="flat">
            <a:solidFill>
              <a:srgbClr val="FFFFFF">
                <a:alpha val="15000"/>
              </a:srgbClr>
            </a:solidFill>
            <a:prstDash val="solid"/>
            <a:miter lim="800000"/>
            <a:headEnd type="oval" w="med" len="med"/>
            <a:tailEnd type="oval" w="med" len="med"/>
          </a:ln>
          <a:effectLst>
            <a:outerShdw blurRad="63500" algn="ctr" rotWithShape="0">
              <a:srgbClr val="FFFFFF">
                <a:alpha val="74998"/>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defRPr/>
            </a:pPr>
            <a:endParaRPr lang="en-US" kern="0" dirty="0">
              <a:solidFill>
                <a:srgbClr val="000000"/>
              </a:solidFill>
              <a:latin typeface="Adobe Clean Light"/>
              <a:ea typeface="ヒラギノ角ゴ ProN W3" charset="0"/>
              <a:cs typeface="Adobe Clean Light"/>
              <a:sym typeface="Adobe Clean Light" charset="0"/>
            </a:endParaRPr>
          </a:p>
        </p:txBody>
      </p:sp>
      <p:sp>
        <p:nvSpPr>
          <p:cNvPr id="87" name="Freeform 123"/>
          <p:cNvSpPr>
            <a:spLocks/>
          </p:cNvSpPr>
          <p:nvPr/>
        </p:nvSpPr>
        <p:spPr bwMode="auto">
          <a:xfrm>
            <a:off x="107562" y="923509"/>
            <a:ext cx="11973697" cy="1255896"/>
          </a:xfrm>
          <a:custGeom>
            <a:avLst/>
            <a:gdLst>
              <a:gd name="T0" fmla="*/ 0 w 21600"/>
              <a:gd name="T1" fmla="*/ 9077 h 21600"/>
              <a:gd name="T2" fmla="*/ 1781 w 21600"/>
              <a:gd name="T3" fmla="*/ 554 h 21600"/>
              <a:gd name="T4" fmla="*/ 3604 w 21600"/>
              <a:gd name="T5" fmla="*/ 554 h 21600"/>
              <a:gd name="T6" fmla="*/ 5987 w 21600"/>
              <a:gd name="T7" fmla="*/ 4559 h 21600"/>
              <a:gd name="T8" fmla="*/ 7764 w 21600"/>
              <a:gd name="T9" fmla="*/ 9075 h 21600"/>
              <a:gd name="T10" fmla="*/ 9598 w 21600"/>
              <a:gd name="T11" fmla="*/ 298 h 21600"/>
              <a:gd name="T12" fmla="*/ 12028 w 21600"/>
              <a:gd name="T13" fmla="*/ 13463 h 21600"/>
              <a:gd name="T14" fmla="*/ 13867 w 21600"/>
              <a:gd name="T15" fmla="*/ 21600 h 21600"/>
              <a:gd name="T16" fmla="*/ 18121 w 21600"/>
              <a:gd name="T17" fmla="*/ 13167 h 21600"/>
              <a:gd name="T18" fmla="*/ 19755 w 21600"/>
              <a:gd name="T19" fmla="*/ 0 h 21600"/>
              <a:gd name="T20" fmla="*/ 21600 w 21600"/>
              <a:gd name="T21" fmla="*/ 503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0" y="9077"/>
                </a:moveTo>
                <a:lnTo>
                  <a:pt x="1781" y="554"/>
                </a:lnTo>
                <a:lnTo>
                  <a:pt x="3604" y="554"/>
                </a:lnTo>
                <a:lnTo>
                  <a:pt x="5987" y="4559"/>
                </a:lnTo>
                <a:lnTo>
                  <a:pt x="7764" y="9075"/>
                </a:lnTo>
                <a:lnTo>
                  <a:pt x="9598" y="298"/>
                </a:lnTo>
                <a:lnTo>
                  <a:pt x="12028" y="13463"/>
                </a:lnTo>
                <a:lnTo>
                  <a:pt x="13867" y="21600"/>
                </a:lnTo>
                <a:lnTo>
                  <a:pt x="18121" y="13167"/>
                </a:lnTo>
                <a:lnTo>
                  <a:pt x="19755" y="0"/>
                </a:lnTo>
                <a:lnTo>
                  <a:pt x="21600" y="5031"/>
                </a:lnTo>
              </a:path>
            </a:pathLst>
          </a:custGeom>
          <a:noFill/>
          <a:ln w="50800" cap="flat">
            <a:solidFill>
              <a:srgbClr val="FFFFFF">
                <a:alpha val="15000"/>
              </a:srgbClr>
            </a:solidFill>
            <a:prstDash val="solid"/>
            <a:miter lim="800000"/>
            <a:headEnd type="oval" w="med" len="med"/>
            <a:tailEnd type="oval" w="med" len="med"/>
          </a:ln>
          <a:effectLst>
            <a:outerShdw blurRad="63500" algn="ctr" rotWithShape="0">
              <a:srgbClr val="FFFFFF">
                <a:alpha val="74998"/>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defRPr/>
            </a:pPr>
            <a:endParaRPr lang="en-US" kern="0" dirty="0">
              <a:solidFill>
                <a:srgbClr val="000000"/>
              </a:solidFill>
              <a:latin typeface="Adobe Clean Light"/>
              <a:ea typeface="ヒラギノ角ゴ ProN W3" charset="0"/>
              <a:cs typeface="Adobe Clean Light"/>
              <a:sym typeface="Adobe Clean Light" charset="0"/>
            </a:endParaRPr>
          </a:p>
        </p:txBody>
      </p:sp>
      <p:pic>
        <p:nvPicPr>
          <p:cNvPr id="88" name="Picture 87" descr="PREZ-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29397" y="1134099"/>
            <a:ext cx="1146079" cy="676100"/>
          </a:xfrm>
          <a:prstGeom prst="rect">
            <a:avLst/>
          </a:prstGeom>
        </p:spPr>
      </p:pic>
      <p:pic>
        <p:nvPicPr>
          <p:cNvPr id="89" name="Picture 88" descr="PREZ-3.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13390" y="1140810"/>
            <a:ext cx="1082815" cy="662678"/>
          </a:xfrm>
          <a:prstGeom prst="rect">
            <a:avLst/>
          </a:prstGeom>
        </p:spPr>
      </p:pic>
      <p:pic>
        <p:nvPicPr>
          <p:cNvPr id="90" name="Picture 89" descr="PREZ-3.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130299" y="1134099"/>
            <a:ext cx="1037064" cy="676100"/>
          </a:xfrm>
          <a:prstGeom prst="rect">
            <a:avLst/>
          </a:prstGeom>
        </p:spPr>
      </p:pic>
      <p:pic>
        <p:nvPicPr>
          <p:cNvPr id="91" name="Picture 90" descr="PREZ-3.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519063" y="1017141"/>
            <a:ext cx="856800" cy="910016"/>
          </a:xfrm>
          <a:prstGeom prst="rect">
            <a:avLst/>
          </a:prstGeom>
        </p:spPr>
      </p:pic>
      <p:pic>
        <p:nvPicPr>
          <p:cNvPr id="93" name="Picture 92" descr="PREZ-3.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235806" y="1134100"/>
            <a:ext cx="1040959" cy="676099"/>
          </a:xfrm>
          <a:prstGeom prst="rect">
            <a:avLst/>
          </a:prstGeom>
        </p:spPr>
      </p:pic>
      <p:pic>
        <p:nvPicPr>
          <p:cNvPr id="94" name="Picture 93" descr="PREZ-3.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865763" y="1140810"/>
            <a:ext cx="1006561" cy="662678"/>
          </a:xfrm>
          <a:prstGeom prst="rect">
            <a:avLst/>
          </a:prstGeom>
        </p:spPr>
      </p:pic>
      <p:pic>
        <p:nvPicPr>
          <p:cNvPr id="95" name="Picture 94" descr="PREZ-3.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70119" y="1140811"/>
            <a:ext cx="1172002" cy="662677"/>
          </a:xfrm>
          <a:prstGeom prst="rect">
            <a:avLst/>
          </a:prstGeom>
          <a:effectLst>
            <a:glow rad="101600">
              <a:schemeClr val="bg1">
                <a:alpha val="48000"/>
              </a:schemeClr>
            </a:glow>
          </a:effectLst>
        </p:spPr>
      </p:pic>
      <p:pic>
        <p:nvPicPr>
          <p:cNvPr id="96" name="Picture 60" descr="BAC_04.png"/>
          <p:cNvPicPr>
            <a:picLocks/>
          </p:cNvPicPr>
          <p:nvPr/>
        </p:nvPicPr>
        <p:blipFill>
          <a:blip r:embed="rId10">
            <a:extLst>
              <a:ext uri="{28A0092B-C50C-407E-A947-70E740481C1C}">
                <a14:useLocalDpi xmlns:a14="http://schemas.microsoft.com/office/drawing/2010/main" val="0"/>
              </a:ext>
            </a:extLst>
          </a:blip>
          <a:srcRect/>
          <a:stretch>
            <a:fillRect/>
          </a:stretch>
        </p:blipFill>
        <p:spPr bwMode="auto">
          <a:xfrm>
            <a:off x="4832903" y="923509"/>
            <a:ext cx="59436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96"/>
          <p:cNvSpPr txBox="1"/>
          <p:nvPr/>
        </p:nvSpPr>
        <p:spPr>
          <a:xfrm>
            <a:off x="9953676"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POS</a:t>
            </a:r>
            <a:endParaRPr lang="en-US" sz="1600" dirty="0" smtClean="0">
              <a:solidFill>
                <a:schemeClr val="bg1">
                  <a:lumMod val="85000"/>
                </a:schemeClr>
              </a:solidFill>
              <a:cs typeface="Adobe Clean Light"/>
            </a:endParaRPr>
          </a:p>
        </p:txBody>
      </p:sp>
      <p:sp>
        <p:nvSpPr>
          <p:cNvPr id="98" name="TextBox 97"/>
          <p:cNvSpPr txBox="1"/>
          <p:nvPr/>
        </p:nvSpPr>
        <p:spPr>
          <a:xfrm>
            <a:off x="7502133"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DIRECT MAIL</a:t>
            </a:r>
            <a:endParaRPr lang="en-US" sz="1600" dirty="0" smtClean="0">
              <a:solidFill>
                <a:schemeClr val="bg1">
                  <a:lumMod val="85000"/>
                </a:schemeClr>
              </a:solidFill>
              <a:cs typeface="Adobe Clean Light"/>
            </a:endParaRPr>
          </a:p>
        </p:txBody>
      </p:sp>
      <p:sp>
        <p:nvSpPr>
          <p:cNvPr id="99" name="TextBox 98"/>
          <p:cNvSpPr txBox="1"/>
          <p:nvPr/>
        </p:nvSpPr>
        <p:spPr>
          <a:xfrm>
            <a:off x="8878155"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CALL CENTER</a:t>
            </a:r>
            <a:endParaRPr lang="en-US" sz="1600" dirty="0" smtClean="0">
              <a:solidFill>
                <a:schemeClr val="bg1">
                  <a:lumMod val="85000"/>
                </a:schemeClr>
              </a:solidFill>
              <a:cs typeface="Adobe Clean Light"/>
            </a:endParaRPr>
          </a:p>
        </p:txBody>
      </p:sp>
      <p:sp>
        <p:nvSpPr>
          <p:cNvPr id="100" name="TextBox 99"/>
          <p:cNvSpPr txBox="1"/>
          <p:nvPr/>
        </p:nvSpPr>
        <p:spPr>
          <a:xfrm>
            <a:off x="3263455"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MOBILE</a:t>
            </a:r>
            <a:endParaRPr lang="en-US" sz="1600" dirty="0" smtClean="0">
              <a:solidFill>
                <a:schemeClr val="bg1">
                  <a:lumMod val="85000"/>
                </a:schemeClr>
              </a:solidFill>
              <a:cs typeface="Adobe Clean Light"/>
            </a:endParaRPr>
          </a:p>
        </p:txBody>
      </p:sp>
      <p:sp>
        <p:nvSpPr>
          <p:cNvPr id="101" name="TextBox 100"/>
          <p:cNvSpPr txBox="1"/>
          <p:nvPr/>
        </p:nvSpPr>
        <p:spPr>
          <a:xfrm>
            <a:off x="2037741"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EMAIL</a:t>
            </a:r>
            <a:endParaRPr lang="en-US" sz="1600" dirty="0" smtClean="0">
              <a:solidFill>
                <a:schemeClr val="bg1">
                  <a:lumMod val="85000"/>
                </a:schemeClr>
              </a:solidFill>
              <a:cs typeface="Adobe Clean Light"/>
            </a:endParaRPr>
          </a:p>
        </p:txBody>
      </p:sp>
      <p:sp>
        <p:nvSpPr>
          <p:cNvPr id="102" name="TextBox 101"/>
          <p:cNvSpPr txBox="1"/>
          <p:nvPr/>
        </p:nvSpPr>
        <p:spPr>
          <a:xfrm>
            <a:off x="848114"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WEB</a:t>
            </a:r>
            <a:endParaRPr lang="en-US" sz="1600" dirty="0" smtClean="0">
              <a:solidFill>
                <a:schemeClr val="bg1">
                  <a:lumMod val="85000"/>
                </a:schemeClr>
              </a:solidFill>
              <a:cs typeface="Adobe Clean Light"/>
            </a:endParaRPr>
          </a:p>
        </p:txBody>
      </p:sp>
      <p:sp>
        <p:nvSpPr>
          <p:cNvPr id="103" name="TextBox 102"/>
          <p:cNvSpPr txBox="1"/>
          <p:nvPr/>
        </p:nvSpPr>
        <p:spPr>
          <a:xfrm>
            <a:off x="5601829"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SOCIAL</a:t>
            </a:r>
            <a:endParaRPr lang="en-US" sz="1600" dirty="0" smtClean="0">
              <a:solidFill>
                <a:schemeClr val="bg1">
                  <a:lumMod val="85000"/>
                </a:schemeClr>
              </a:solidFill>
              <a:cs typeface="Adobe Clean Light"/>
            </a:endParaRPr>
          </a:p>
        </p:txBody>
      </p:sp>
      <p:sp>
        <p:nvSpPr>
          <p:cNvPr id="104" name="TextBox 103"/>
          <p:cNvSpPr txBox="1"/>
          <p:nvPr/>
        </p:nvSpPr>
        <p:spPr>
          <a:xfrm>
            <a:off x="4108757" y="1856909"/>
            <a:ext cx="2042653"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KIOSK</a:t>
            </a:r>
            <a:endParaRPr lang="en-US" sz="1600" dirty="0" smtClean="0">
              <a:solidFill>
                <a:schemeClr val="bg1">
                  <a:lumMod val="85000"/>
                </a:schemeClr>
              </a:solidFill>
              <a:cs typeface="Adobe Clean Light"/>
            </a:endParaRPr>
          </a:p>
        </p:txBody>
      </p:sp>
      <p:sp>
        <p:nvSpPr>
          <p:cNvPr id="106" name="Freeform 124"/>
          <p:cNvSpPr>
            <a:spLocks/>
          </p:cNvSpPr>
          <p:nvPr/>
        </p:nvSpPr>
        <p:spPr bwMode="auto">
          <a:xfrm>
            <a:off x="111211" y="923509"/>
            <a:ext cx="11970047" cy="1331846"/>
          </a:xfrm>
          <a:custGeom>
            <a:avLst/>
            <a:gdLst>
              <a:gd name="T0" fmla="*/ 0 w 21600"/>
              <a:gd name="T1" fmla="*/ 4709 h 21600"/>
              <a:gd name="T2" fmla="*/ 1875 w 21600"/>
              <a:gd name="T3" fmla="*/ 13349 h 21600"/>
              <a:gd name="T4" fmla="*/ 3732 w 21600"/>
              <a:gd name="T5" fmla="*/ 17696 h 21600"/>
              <a:gd name="T6" fmla="*/ 6120 w 21600"/>
              <a:gd name="T7" fmla="*/ 17669 h 21600"/>
              <a:gd name="T8" fmla="*/ 7910 w 21600"/>
              <a:gd name="T9" fmla="*/ 21600 h 21600"/>
              <a:gd name="T10" fmla="*/ 9657 w 21600"/>
              <a:gd name="T11" fmla="*/ 8640 h 21600"/>
              <a:gd name="T12" fmla="*/ 12036 w 21600"/>
              <a:gd name="T13" fmla="*/ 0 h 21600"/>
              <a:gd name="T14" fmla="*/ 13802 w 21600"/>
              <a:gd name="T15" fmla="*/ 8640 h 21600"/>
              <a:gd name="T16" fmla="*/ 15805 w 21600"/>
              <a:gd name="T17" fmla="*/ 8640 h 21600"/>
              <a:gd name="T18" fmla="*/ 19884 w 21600"/>
              <a:gd name="T19" fmla="*/ 21600 h 21600"/>
              <a:gd name="T20" fmla="*/ 21600 w 21600"/>
              <a:gd name="T21" fmla="*/ 1296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0" y="4709"/>
                </a:moveTo>
                <a:lnTo>
                  <a:pt x="1875" y="13349"/>
                </a:lnTo>
                <a:lnTo>
                  <a:pt x="3732" y="17696"/>
                </a:lnTo>
                <a:lnTo>
                  <a:pt x="6120" y="17669"/>
                </a:lnTo>
                <a:lnTo>
                  <a:pt x="7910" y="21600"/>
                </a:lnTo>
                <a:lnTo>
                  <a:pt x="9657" y="8640"/>
                </a:lnTo>
                <a:lnTo>
                  <a:pt x="12036" y="0"/>
                </a:lnTo>
                <a:lnTo>
                  <a:pt x="13802" y="8640"/>
                </a:lnTo>
                <a:lnTo>
                  <a:pt x="15805" y="8640"/>
                </a:lnTo>
                <a:lnTo>
                  <a:pt x="19884" y="21600"/>
                </a:lnTo>
                <a:lnTo>
                  <a:pt x="21600" y="12960"/>
                </a:lnTo>
              </a:path>
            </a:pathLst>
          </a:custGeom>
          <a:noFill/>
          <a:ln w="50800" cap="flat">
            <a:solidFill>
              <a:srgbClr val="FFFFFF">
                <a:alpha val="15000"/>
              </a:srgbClr>
            </a:solidFill>
            <a:prstDash val="solid"/>
            <a:miter lim="800000"/>
            <a:headEnd type="oval" w="med" len="med"/>
            <a:tailEnd type="oval" w="med" len="med"/>
          </a:ln>
          <a:effectLst>
            <a:outerShdw blurRad="63500" algn="ctr" rotWithShape="0">
              <a:srgbClr val="FFFFFF">
                <a:alpha val="74998"/>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defRPr/>
            </a:pPr>
            <a:endParaRPr lang="en-US" kern="0" dirty="0">
              <a:solidFill>
                <a:srgbClr val="000000"/>
              </a:solidFill>
              <a:latin typeface="Adobe Clean Light"/>
              <a:ea typeface="ヒラギノ角ゴ ProN W3" charset="0"/>
              <a:cs typeface="Adobe Clean Light"/>
              <a:sym typeface="Adobe Clean Light" charset="0"/>
            </a:endParaRPr>
          </a:p>
        </p:txBody>
      </p:sp>
      <p:graphicFrame>
        <p:nvGraphicFramePr>
          <p:cNvPr id="107" name="Diagram 106"/>
          <p:cNvGraphicFramePr/>
          <p:nvPr>
            <p:extLst>
              <p:ext uri="{D42A27DB-BD31-4B8C-83A1-F6EECF244321}">
                <p14:modId xmlns:p14="http://schemas.microsoft.com/office/powerpoint/2010/main" val="1850415851"/>
              </p:ext>
            </p:extLst>
          </p:nvPr>
        </p:nvGraphicFramePr>
        <p:xfrm>
          <a:off x="1610639" y="2111765"/>
          <a:ext cx="8967541" cy="453350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50060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wipe(left)">
                                      <p:cBhvr>
                                        <p:cTn id="15" dur="500"/>
                                        <p:tgtEl>
                                          <p:spTgt spid="10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7">
                                            <p:graphicEl>
                                              <a:dgm id="{FFE93B0A-35C0-974B-B93E-A0B8A8CB5B4D}"/>
                                            </p:graphic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7">
                                            <p:graphicEl>
                                              <a:dgm id="{51DA26B2-001E-AA4C-ADFC-14873DC22C47}"/>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7">
                                            <p:graphicEl>
                                              <a:dgm id="{7F2CE2DC-4825-E74C-AA5A-07032BF773B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106" grpId="0" animBg="1"/>
      <p:bldGraphic spid="107"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12</a:t>
            </a:fld>
            <a:endParaRPr lang="en-US" dirty="0"/>
          </a:p>
        </p:txBody>
      </p:sp>
      <p:sp>
        <p:nvSpPr>
          <p:cNvPr id="4" name="Title 1"/>
          <p:cNvSpPr txBox="1">
            <a:spLocks/>
          </p:cNvSpPr>
          <p:nvPr/>
        </p:nvSpPr>
        <p:spPr>
          <a:xfrm>
            <a:off x="304721" y="292409"/>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bg2">
                    <a:lumMod val="50000"/>
                  </a:schemeClr>
                </a:solidFill>
                <a:latin typeface="Adobe Clean Light" charset="0"/>
                <a:ea typeface="Adobe Clean Light" charset="0"/>
                <a:cs typeface="Adobe Clean Light" charset="0"/>
              </a:defRPr>
            </a:lvl1pPr>
          </a:lstStyle>
          <a:p>
            <a:r>
              <a:rPr lang="en-US" dirty="0" smtClean="0">
                <a:solidFill>
                  <a:srgbClr val="FFFFFF"/>
                </a:solidFill>
              </a:rPr>
              <a:t>Experience Driven Commerce</a:t>
            </a:r>
            <a:endParaRPr lang="en-US" dirty="0">
              <a:solidFill>
                <a:srgbClr val="FFFFFF"/>
              </a:solidFill>
            </a:endParaRPr>
          </a:p>
        </p:txBody>
      </p:sp>
      <p:sp>
        <p:nvSpPr>
          <p:cNvPr id="5" name="Rectangle 4"/>
          <p:cNvSpPr/>
          <p:nvPr/>
        </p:nvSpPr>
        <p:spPr>
          <a:xfrm>
            <a:off x="237320" y="1182997"/>
            <a:ext cx="4353049" cy="4524316"/>
          </a:xfrm>
          <a:prstGeom prst="rect">
            <a:avLst/>
          </a:prstGeom>
        </p:spPr>
        <p:txBody>
          <a:bodyPr wrap="square">
            <a:spAutoFit/>
          </a:bodyPr>
          <a:lstStyle/>
          <a:p>
            <a:pPr marL="285738" indent="-285738"/>
            <a:r>
              <a:rPr lang="en-US" dirty="0">
                <a:solidFill>
                  <a:srgbClr val="FFFFFF"/>
                </a:solidFill>
              </a:rPr>
              <a:t>Adobe Provides Digital Customer Experience</a:t>
            </a:r>
          </a:p>
          <a:p>
            <a:pPr marL="285738" indent="-285738">
              <a:buFont typeface="Arial"/>
              <a:buChar char="•"/>
            </a:pPr>
            <a:r>
              <a:rPr lang="en-US" dirty="0">
                <a:solidFill>
                  <a:srgbClr val="FFFFFF"/>
                </a:solidFill>
              </a:rPr>
              <a:t>Storefront, and Layout</a:t>
            </a:r>
          </a:p>
          <a:p>
            <a:pPr marL="285738" indent="-285738">
              <a:buFont typeface="Arial"/>
              <a:buChar char="•"/>
            </a:pPr>
            <a:r>
              <a:rPr lang="en-US" dirty="0">
                <a:solidFill>
                  <a:srgbClr val="FFFFFF"/>
                </a:solidFill>
              </a:rPr>
              <a:t>Digital Content Management </a:t>
            </a:r>
          </a:p>
          <a:p>
            <a:pPr marL="285738" indent="-285738">
              <a:buFont typeface="Arial"/>
              <a:buChar char="•"/>
            </a:pPr>
            <a:r>
              <a:rPr lang="en-US" dirty="0">
                <a:solidFill>
                  <a:srgbClr val="FFFFFF"/>
                </a:solidFill>
              </a:rPr>
              <a:t>Advanced image rendering and Assets</a:t>
            </a:r>
          </a:p>
          <a:p>
            <a:pPr marL="285738" indent="-285738">
              <a:buFont typeface="Arial"/>
              <a:buChar char="•"/>
            </a:pPr>
            <a:r>
              <a:rPr lang="en-US" dirty="0">
                <a:solidFill>
                  <a:srgbClr val="FFFFFF"/>
                </a:solidFill>
              </a:rPr>
              <a:t>Content Marketing and Personalization</a:t>
            </a:r>
          </a:p>
          <a:p>
            <a:pPr marL="285738" indent="-285738">
              <a:buFont typeface="Arial"/>
              <a:buChar char="•"/>
            </a:pPr>
            <a:r>
              <a:rPr lang="en-US" dirty="0">
                <a:solidFill>
                  <a:srgbClr val="FFFFFF"/>
                </a:solidFill>
              </a:rPr>
              <a:t>Continuous Optimization</a:t>
            </a:r>
          </a:p>
          <a:p>
            <a:pPr marL="285738" indent="-285738">
              <a:buFont typeface="Arial"/>
              <a:buChar char="•"/>
            </a:pPr>
            <a:endParaRPr lang="en-US" dirty="0">
              <a:solidFill>
                <a:srgbClr val="FFFFFF"/>
              </a:solidFill>
            </a:endParaRPr>
          </a:p>
          <a:p>
            <a:endParaRPr lang="en-US" dirty="0">
              <a:solidFill>
                <a:srgbClr val="FFFFFF"/>
              </a:solidFill>
            </a:endParaRPr>
          </a:p>
          <a:p>
            <a:pPr marL="285738" indent="-285738"/>
            <a:r>
              <a:rPr lang="en-US" dirty="0">
                <a:solidFill>
                  <a:srgbClr val="FFFFFF"/>
                </a:solidFill>
              </a:rPr>
              <a:t>Commerce owns Shopping and Associated Business Logic</a:t>
            </a:r>
          </a:p>
          <a:p>
            <a:pPr marL="285738" indent="-285738">
              <a:buFont typeface="Arial"/>
              <a:buChar char="•"/>
            </a:pPr>
            <a:r>
              <a:rPr lang="en-US" dirty="0">
                <a:solidFill>
                  <a:srgbClr val="FFFFFF"/>
                </a:solidFill>
              </a:rPr>
              <a:t>Catalog and Product info</a:t>
            </a:r>
          </a:p>
          <a:p>
            <a:pPr marL="285738" indent="-285738">
              <a:buFont typeface="Arial"/>
              <a:buChar char="•"/>
            </a:pPr>
            <a:r>
              <a:rPr lang="en-US" dirty="0">
                <a:solidFill>
                  <a:srgbClr val="FFFFFF"/>
                </a:solidFill>
              </a:rPr>
              <a:t>Merchandising</a:t>
            </a:r>
          </a:p>
          <a:p>
            <a:pPr marL="285738" indent="-285738">
              <a:buFont typeface="Arial"/>
              <a:buChar char="•"/>
            </a:pPr>
            <a:r>
              <a:rPr lang="en-US" dirty="0">
                <a:solidFill>
                  <a:srgbClr val="FFFFFF"/>
                </a:solidFill>
              </a:rPr>
              <a:t>Search</a:t>
            </a:r>
          </a:p>
          <a:p>
            <a:pPr marL="285738" indent="-285738">
              <a:buFont typeface="Arial"/>
              <a:buChar char="•"/>
            </a:pPr>
            <a:r>
              <a:rPr lang="en-US" dirty="0">
                <a:solidFill>
                  <a:srgbClr val="FFFFFF"/>
                </a:solidFill>
              </a:rPr>
              <a:t>Pricing &amp; Promotions</a:t>
            </a:r>
          </a:p>
          <a:p>
            <a:pPr marL="285738" indent="-285738">
              <a:buFont typeface="Arial"/>
              <a:buChar char="•"/>
            </a:pPr>
            <a:r>
              <a:rPr lang="en-US" dirty="0">
                <a:solidFill>
                  <a:srgbClr val="FFFFFF"/>
                </a:solidFill>
              </a:rPr>
              <a:t>Cart / Checkout Navigation</a:t>
            </a:r>
          </a:p>
          <a:p>
            <a:pPr marL="285738" indent="-285738">
              <a:buFont typeface="Arial"/>
              <a:buChar char="•"/>
            </a:pPr>
            <a:r>
              <a:rPr lang="en-US" dirty="0">
                <a:solidFill>
                  <a:srgbClr val="FFFFFF"/>
                </a:solidFill>
              </a:rPr>
              <a:t>Commerce </a:t>
            </a:r>
            <a:r>
              <a:rPr lang="en-US" dirty="0" smtClean="0">
                <a:solidFill>
                  <a:srgbClr val="FFFFFF"/>
                </a:solidFill>
              </a:rPr>
              <a:t>Personalization</a:t>
            </a:r>
            <a:endParaRPr lang="en-US" dirty="0">
              <a:solidFill>
                <a:srgbClr val="FFFFFF"/>
              </a:solidFill>
            </a:endParaRPr>
          </a:p>
        </p:txBody>
      </p:sp>
      <p:sp>
        <p:nvSpPr>
          <p:cNvPr id="6" name="Rounded Rectangle 5"/>
          <p:cNvSpPr/>
          <p:nvPr/>
        </p:nvSpPr>
        <p:spPr>
          <a:xfrm>
            <a:off x="7033284" y="1992360"/>
            <a:ext cx="1436915" cy="3182588"/>
          </a:xfrm>
          <a:prstGeom prst="roundRect">
            <a:avLst/>
          </a:prstGeom>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7" name="Rounded Rectangle 6"/>
          <p:cNvSpPr/>
          <p:nvPr/>
        </p:nvSpPr>
        <p:spPr>
          <a:xfrm>
            <a:off x="10383703" y="189538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8" name="Rounded Rectangle 7"/>
          <p:cNvSpPr/>
          <p:nvPr/>
        </p:nvSpPr>
        <p:spPr>
          <a:xfrm>
            <a:off x="8649511" y="1992360"/>
            <a:ext cx="1436915" cy="3182588"/>
          </a:xfrm>
          <a:prstGeom prst="roundRect">
            <a:avLst/>
          </a:prstGeom>
          <a:no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9" name="Rounded Rectangle 8"/>
          <p:cNvSpPr/>
          <p:nvPr/>
        </p:nvSpPr>
        <p:spPr>
          <a:xfrm>
            <a:off x="10263372" y="199236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10" name="Rounded Rectangle 9"/>
          <p:cNvSpPr/>
          <p:nvPr/>
        </p:nvSpPr>
        <p:spPr>
          <a:xfrm>
            <a:off x="4751786" y="3073046"/>
            <a:ext cx="7132319" cy="2173155"/>
          </a:xfrm>
          <a:prstGeom prst="round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rgbClr val="000000"/>
              </a:solidFill>
              <a:ea typeface="Adobe Clean" charset="0"/>
              <a:cs typeface="Adobe Clean" charset="0"/>
            </a:endParaRPr>
          </a:p>
        </p:txBody>
      </p:sp>
      <p:sp>
        <p:nvSpPr>
          <p:cNvPr id="11" name="TextBox 10"/>
          <p:cNvSpPr txBox="1"/>
          <p:nvPr/>
        </p:nvSpPr>
        <p:spPr>
          <a:xfrm>
            <a:off x="5580342" y="2121795"/>
            <a:ext cx="1135225" cy="369330"/>
          </a:xfrm>
          <a:prstGeom prst="rect">
            <a:avLst/>
          </a:prstGeom>
          <a:noFill/>
        </p:spPr>
        <p:txBody>
          <a:bodyPr wrap="none" lIns="91436" tIns="45719" rIns="91436" bIns="45719" rtlCol="0">
            <a:spAutoFit/>
          </a:bodyPr>
          <a:lstStyle/>
          <a:p>
            <a:r>
              <a:rPr lang="en-US" dirty="0" smtClean="0">
                <a:solidFill>
                  <a:srgbClr val="000000"/>
                </a:solidFill>
              </a:rPr>
              <a:t>Brand Site</a:t>
            </a:r>
            <a:endParaRPr lang="en-US" dirty="0">
              <a:solidFill>
                <a:srgbClr val="000000"/>
              </a:solidFill>
            </a:endParaRPr>
          </a:p>
        </p:txBody>
      </p:sp>
      <p:sp>
        <p:nvSpPr>
          <p:cNvPr id="12" name="TextBox 11"/>
          <p:cNvSpPr txBox="1"/>
          <p:nvPr/>
        </p:nvSpPr>
        <p:spPr>
          <a:xfrm>
            <a:off x="7347687" y="2121795"/>
            <a:ext cx="780205" cy="369330"/>
          </a:xfrm>
          <a:prstGeom prst="rect">
            <a:avLst/>
          </a:prstGeom>
          <a:noFill/>
        </p:spPr>
        <p:txBody>
          <a:bodyPr wrap="none" lIns="91436" tIns="45719" rIns="91436" bIns="45719" rtlCol="0">
            <a:spAutoFit/>
          </a:bodyPr>
          <a:lstStyle/>
          <a:p>
            <a:r>
              <a:rPr lang="en-US" dirty="0" smtClean="0">
                <a:solidFill>
                  <a:srgbClr val="000000"/>
                </a:solidFill>
              </a:rPr>
              <a:t>eStore</a:t>
            </a:r>
            <a:endParaRPr lang="en-US" dirty="0">
              <a:solidFill>
                <a:srgbClr val="000000"/>
              </a:solidFill>
            </a:endParaRPr>
          </a:p>
        </p:txBody>
      </p:sp>
      <p:sp>
        <p:nvSpPr>
          <p:cNvPr id="13" name="TextBox 12"/>
          <p:cNvSpPr txBox="1"/>
          <p:nvPr/>
        </p:nvSpPr>
        <p:spPr>
          <a:xfrm>
            <a:off x="8934766" y="2121795"/>
            <a:ext cx="837451" cy="369330"/>
          </a:xfrm>
          <a:prstGeom prst="rect">
            <a:avLst/>
          </a:prstGeom>
          <a:noFill/>
        </p:spPr>
        <p:txBody>
          <a:bodyPr wrap="none" lIns="91436" tIns="45719" rIns="91436" bIns="45719" rtlCol="0">
            <a:spAutoFit/>
          </a:bodyPr>
          <a:lstStyle/>
          <a:p>
            <a:r>
              <a:rPr lang="en-US" dirty="0" smtClean="0">
                <a:solidFill>
                  <a:srgbClr val="000000"/>
                </a:solidFill>
              </a:rPr>
              <a:t>Mobile</a:t>
            </a:r>
            <a:endParaRPr lang="en-US" dirty="0">
              <a:solidFill>
                <a:srgbClr val="000000"/>
              </a:solidFill>
            </a:endParaRPr>
          </a:p>
        </p:txBody>
      </p:sp>
      <p:sp>
        <p:nvSpPr>
          <p:cNvPr id="14" name="TextBox 13"/>
          <p:cNvSpPr txBox="1"/>
          <p:nvPr/>
        </p:nvSpPr>
        <p:spPr>
          <a:xfrm>
            <a:off x="10536503" y="2121795"/>
            <a:ext cx="902777" cy="369330"/>
          </a:xfrm>
          <a:prstGeom prst="rect">
            <a:avLst/>
          </a:prstGeom>
          <a:noFill/>
        </p:spPr>
        <p:txBody>
          <a:bodyPr wrap="none" lIns="91436" tIns="45719" rIns="91436" bIns="45719" rtlCol="0">
            <a:spAutoFit/>
          </a:bodyPr>
          <a:lstStyle/>
          <a:p>
            <a:r>
              <a:rPr lang="en-US" dirty="0" smtClean="0">
                <a:solidFill>
                  <a:srgbClr val="000000"/>
                </a:solidFill>
              </a:rPr>
              <a:t>Other…</a:t>
            </a:r>
            <a:endParaRPr lang="en-US" dirty="0">
              <a:solidFill>
                <a:srgbClr val="000000"/>
              </a:solidFill>
            </a:endParaRPr>
          </a:p>
        </p:txBody>
      </p:sp>
      <p:sp>
        <p:nvSpPr>
          <p:cNvPr id="15" name="Rounded Rectangle 14"/>
          <p:cNvSpPr/>
          <p:nvPr/>
        </p:nvSpPr>
        <p:spPr>
          <a:xfrm>
            <a:off x="4751786" y="1826110"/>
            <a:ext cx="7132319" cy="1757544"/>
          </a:xfrm>
          <a:prstGeom prst="round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rgbClr val="000000"/>
              </a:solidFill>
              <a:ea typeface="Adobe Clean" charset="0"/>
              <a:cs typeface="Adobe Clean" charset="0"/>
            </a:endParaRPr>
          </a:p>
        </p:txBody>
      </p:sp>
      <p:sp>
        <p:nvSpPr>
          <p:cNvPr id="16" name="Left-Right Arrow 15"/>
          <p:cNvSpPr/>
          <p:nvPr/>
        </p:nvSpPr>
        <p:spPr>
          <a:xfrm>
            <a:off x="4799413" y="3049180"/>
            <a:ext cx="7050024" cy="759977"/>
          </a:xfrm>
          <a:prstGeom prst="leftRightArrow">
            <a:avLst>
              <a:gd name="adj1" fmla="val 48735"/>
              <a:gd name="adj2" fmla="val 50000"/>
            </a:avLst>
          </a:prstGeom>
          <a:gradFill>
            <a:gsLst>
              <a:gs pos="0">
                <a:schemeClr val="accent2">
                  <a:lumMod val="20000"/>
                  <a:lumOff val="80000"/>
                </a:schemeClr>
              </a:gs>
              <a:gs pos="89000">
                <a:schemeClr val="accent2">
                  <a:lumMod val="75000"/>
                </a:schemeClr>
              </a:gs>
              <a:gs pos="99000">
                <a:schemeClr val="accent2">
                  <a:lumMod val="7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srgbClr val="000000"/>
              </a:solidFill>
            </a:endParaRPr>
          </a:p>
        </p:txBody>
      </p:sp>
      <p:sp>
        <p:nvSpPr>
          <p:cNvPr id="17" name="TextBox 16"/>
          <p:cNvSpPr txBox="1"/>
          <p:nvPr/>
        </p:nvSpPr>
        <p:spPr>
          <a:xfrm>
            <a:off x="5358072" y="2594879"/>
            <a:ext cx="4378879" cy="323163"/>
          </a:xfrm>
          <a:prstGeom prst="rect">
            <a:avLst/>
          </a:prstGeom>
          <a:noFill/>
        </p:spPr>
        <p:txBody>
          <a:bodyPr wrap="square" lIns="91436" tIns="45719" rIns="91436" bIns="45719" rtlCol="0">
            <a:spAutoFit/>
          </a:bodyPr>
          <a:lstStyle/>
          <a:p>
            <a:r>
              <a:rPr lang="en-US" sz="1500" dirty="0">
                <a:solidFill>
                  <a:srgbClr val="000000"/>
                </a:solidFill>
              </a:rPr>
              <a:t>Storefront| Blogs | Forums | Customer Service | etc.</a:t>
            </a:r>
          </a:p>
        </p:txBody>
      </p:sp>
      <p:sp>
        <p:nvSpPr>
          <p:cNvPr id="18" name="TextBox 17"/>
          <p:cNvSpPr txBox="1"/>
          <p:nvPr/>
        </p:nvSpPr>
        <p:spPr>
          <a:xfrm>
            <a:off x="5358077" y="2154295"/>
            <a:ext cx="2707784" cy="369330"/>
          </a:xfrm>
          <a:prstGeom prst="rect">
            <a:avLst/>
          </a:prstGeom>
          <a:noFill/>
        </p:spPr>
        <p:txBody>
          <a:bodyPr wrap="none" lIns="91436" tIns="45719" rIns="91436" bIns="45719" rtlCol="0">
            <a:spAutoFit/>
          </a:bodyPr>
          <a:lstStyle/>
          <a:p>
            <a:r>
              <a:rPr lang="en-US" dirty="0" smtClean="0">
                <a:solidFill>
                  <a:srgbClr val="000000"/>
                </a:solidFill>
                <a:latin typeface="Adobe Clean SemiCondensed" pitchFamily="34" charset="0"/>
              </a:rPr>
              <a:t>Adobe Experience Manager</a:t>
            </a:r>
            <a:endParaRPr lang="en-US" dirty="0">
              <a:solidFill>
                <a:srgbClr val="000000"/>
              </a:solidFill>
              <a:latin typeface="Adobe Clean SemiCondensed" pitchFamily="34" charset="0"/>
            </a:endParaRPr>
          </a:p>
        </p:txBody>
      </p:sp>
      <p:sp>
        <p:nvSpPr>
          <p:cNvPr id="19" name="TextBox 18"/>
          <p:cNvSpPr txBox="1"/>
          <p:nvPr/>
        </p:nvSpPr>
        <p:spPr>
          <a:xfrm>
            <a:off x="7041075" y="3268391"/>
            <a:ext cx="2172381" cy="338552"/>
          </a:xfrm>
          <a:prstGeom prst="rect">
            <a:avLst/>
          </a:prstGeom>
          <a:noFill/>
        </p:spPr>
        <p:txBody>
          <a:bodyPr wrap="none" lIns="91436" tIns="45719" rIns="91436" bIns="45719" rtlCol="0">
            <a:spAutoFit/>
          </a:bodyPr>
          <a:lstStyle/>
          <a:p>
            <a:r>
              <a:rPr lang="en-US" sz="1600" i="1" dirty="0" smtClean="0">
                <a:solidFill>
                  <a:srgbClr val="000000"/>
                </a:solidFill>
              </a:rPr>
              <a:t>Continuous Optimization</a:t>
            </a:r>
            <a:endParaRPr lang="en-US" sz="1600" i="1" dirty="0">
              <a:solidFill>
                <a:srgbClr val="000000"/>
              </a:solidFill>
            </a:endParaRPr>
          </a:p>
        </p:txBody>
      </p:sp>
      <p:sp>
        <p:nvSpPr>
          <p:cNvPr id="20" name="TextBox 19"/>
          <p:cNvSpPr txBox="1"/>
          <p:nvPr/>
        </p:nvSpPr>
        <p:spPr>
          <a:xfrm>
            <a:off x="5064570" y="4739647"/>
            <a:ext cx="6525765" cy="323163"/>
          </a:xfrm>
          <a:prstGeom prst="rect">
            <a:avLst/>
          </a:prstGeom>
          <a:noFill/>
        </p:spPr>
        <p:txBody>
          <a:bodyPr wrap="square" lIns="91436" tIns="45719" rIns="91436" bIns="45719" rtlCol="0">
            <a:spAutoFit/>
          </a:bodyPr>
          <a:lstStyle/>
          <a:p>
            <a:r>
              <a:rPr lang="en-US" sz="1500" dirty="0">
                <a:solidFill>
                  <a:srgbClr val="000000"/>
                </a:solidFill>
              </a:rPr>
              <a:t>Product Catalogue | Cart &amp; Checkout | Order Management | Customer Service</a:t>
            </a:r>
          </a:p>
        </p:txBody>
      </p:sp>
      <p:pic>
        <p:nvPicPr>
          <p:cNvPr id="21" name="Picture 20" descr="shopping-ca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70596" y="3794464"/>
            <a:ext cx="857161" cy="857161"/>
          </a:xfrm>
          <a:prstGeom prst="rect">
            <a:avLst/>
          </a:prstGeom>
        </p:spPr>
      </p:pic>
      <p:sp>
        <p:nvSpPr>
          <p:cNvPr id="22" name="TextBox 21"/>
          <p:cNvSpPr txBox="1"/>
          <p:nvPr/>
        </p:nvSpPr>
        <p:spPr>
          <a:xfrm>
            <a:off x="6857602" y="4008920"/>
            <a:ext cx="2018493" cy="369330"/>
          </a:xfrm>
          <a:prstGeom prst="rect">
            <a:avLst/>
          </a:prstGeom>
          <a:noFill/>
        </p:spPr>
        <p:txBody>
          <a:bodyPr wrap="none" lIns="91436" tIns="45719" rIns="91436" bIns="45719" rtlCol="0">
            <a:spAutoFit/>
          </a:bodyPr>
          <a:lstStyle/>
          <a:p>
            <a:r>
              <a:rPr lang="en-US" dirty="0" smtClean="0">
                <a:solidFill>
                  <a:srgbClr val="000000"/>
                </a:solidFill>
                <a:latin typeface="Adobe Clean SemiCondensed" pitchFamily="34" charset="0"/>
              </a:rPr>
              <a:t>Commerce Platform</a:t>
            </a:r>
            <a:endParaRPr lang="en-US" dirty="0">
              <a:solidFill>
                <a:srgbClr val="000000"/>
              </a:solidFill>
              <a:latin typeface="Adobe Clean SemiCondensed" pitchFamily="34" charset="0"/>
            </a:endParaRPr>
          </a:p>
        </p:txBody>
      </p:sp>
      <p:grpSp>
        <p:nvGrpSpPr>
          <p:cNvPr id="23" name="Group 22"/>
          <p:cNvGrpSpPr/>
          <p:nvPr/>
        </p:nvGrpSpPr>
        <p:grpSpPr>
          <a:xfrm>
            <a:off x="10466411" y="2077420"/>
            <a:ext cx="1016000" cy="1280275"/>
            <a:chOff x="5957851" y="1198794"/>
            <a:chExt cx="1016000" cy="1280275"/>
          </a:xfrm>
        </p:grpSpPr>
        <p:sp>
          <p:nvSpPr>
            <p:cNvPr id="24" name="Rectangle 15"/>
            <p:cNvSpPr>
              <a:spLocks/>
            </p:cNvSpPr>
            <p:nvPr/>
          </p:nvSpPr>
          <p:spPr bwMode="auto">
            <a:xfrm>
              <a:off x="6471252" y="2263625"/>
              <a:ext cx="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endParaRPr lang="en-US" altLang="en-US" sz="1400" dirty="0">
                <a:solidFill>
                  <a:srgbClr val="000000"/>
                </a:solidFill>
                <a:latin typeface="Adobe Clean"/>
                <a:ea typeface="Adobe Clean" charset="0"/>
                <a:cs typeface="Adobe Clean" charset="0"/>
                <a:sym typeface="Adobe Clean" charset="0"/>
              </a:endParaRPr>
            </a:p>
          </p:txBody>
        </p:sp>
        <p:pic>
          <p:nvPicPr>
            <p:cNvPr id="25" name="Picture 24" descr="mc_experiencemanager_128.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7851" y="1198794"/>
              <a:ext cx="1016000" cy="1016000"/>
            </a:xfrm>
            <a:prstGeom prst="rect">
              <a:avLst/>
            </a:prstGeom>
          </p:spPr>
        </p:pic>
      </p:grpSp>
      <p:sp>
        <p:nvSpPr>
          <p:cNvPr id="26" name="Teardrop 25"/>
          <p:cNvSpPr/>
          <p:nvPr/>
        </p:nvSpPr>
        <p:spPr>
          <a:xfrm>
            <a:off x="11553125" y="1826110"/>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Adobe Clean"/>
              </a:rPr>
              <a:t>4</a:t>
            </a:r>
            <a:endParaRPr lang="en-US" dirty="0">
              <a:solidFill>
                <a:srgbClr val="000000"/>
              </a:solidFill>
              <a:latin typeface="Adobe Clean"/>
            </a:endParaRPr>
          </a:p>
        </p:txBody>
      </p:sp>
    </p:spTree>
    <p:extLst>
      <p:ext uri="{BB962C8B-B14F-4D97-AF65-F5344CB8AC3E}">
        <p14:creationId xmlns:p14="http://schemas.microsoft.com/office/powerpoint/2010/main" val="35468635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Approaches Supported</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13</a:t>
            </a:fld>
            <a:endParaRPr lang="en-US" dirty="0"/>
          </a:p>
        </p:txBody>
      </p:sp>
      <p:sp>
        <p:nvSpPr>
          <p:cNvPr id="3" name="TextBox 2"/>
          <p:cNvSpPr txBox="1"/>
          <p:nvPr/>
        </p:nvSpPr>
        <p:spPr>
          <a:xfrm>
            <a:off x="24061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Simpler infrastructure</a:t>
            </a:r>
          </a:p>
          <a:p>
            <a:pPr marL="285750" indent="-285750">
              <a:buFont typeface="Arial"/>
              <a:buChar char="•"/>
            </a:pPr>
            <a:r>
              <a:rPr lang="en-US" sz="1600" dirty="0" smtClean="0">
                <a:latin typeface="Adobe Clean Light"/>
                <a:cs typeface="Adobe Clean Light"/>
              </a:rPr>
              <a:t>Single tool for IT and merchants</a:t>
            </a:r>
          </a:p>
          <a:p>
            <a:pPr marL="285750" indent="-285750">
              <a:buFont typeface="Arial"/>
              <a:buChar char="•"/>
            </a:pPr>
            <a:endParaRPr lang="en-US" sz="1600" dirty="0" smtClean="0">
              <a:latin typeface="Adobe Clean Light"/>
              <a:cs typeface="Adobe Clean Light"/>
            </a:endParaRPr>
          </a:p>
          <a:p>
            <a:pPr marL="285750" indent="-285750">
              <a:buFont typeface="Arial"/>
              <a:buChar char="•"/>
            </a:pPr>
            <a:endParaRPr lang="en-US" sz="1600" dirty="0">
              <a:latin typeface="Adobe Clean Light"/>
              <a:cs typeface="Adobe Clean Light"/>
            </a:endParaRPr>
          </a:p>
        </p:txBody>
      </p:sp>
      <p:sp>
        <p:nvSpPr>
          <p:cNvPr id="30" name="TextBox 29"/>
          <p:cNvSpPr txBox="1"/>
          <p:nvPr/>
        </p:nvSpPr>
        <p:spPr>
          <a:xfrm>
            <a:off x="3218315"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Improved content change ability by business stakeholders</a:t>
            </a:r>
          </a:p>
          <a:p>
            <a:pPr marL="285750" indent="-285750">
              <a:buFont typeface="Arial"/>
              <a:buChar char="•"/>
            </a:pPr>
            <a:r>
              <a:rPr lang="en-US" sz="1600" dirty="0" smtClean="0">
                <a:latin typeface="Adobe Clean Light"/>
                <a:cs typeface="Adobe Clean Light"/>
              </a:rPr>
              <a:t>Gain benefits of CMS workflows</a:t>
            </a:r>
            <a:endParaRPr lang="en-US" sz="1600" dirty="0">
              <a:latin typeface="Adobe Clean Light"/>
              <a:cs typeface="Adobe Clean Light"/>
            </a:endParaRPr>
          </a:p>
        </p:txBody>
      </p:sp>
      <p:sp>
        <p:nvSpPr>
          <p:cNvPr id="35" name="TextBox 34"/>
          <p:cNvSpPr txBox="1"/>
          <p:nvPr/>
        </p:nvSpPr>
        <p:spPr>
          <a:xfrm>
            <a:off x="919460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owner drives customer experience</a:t>
            </a:r>
          </a:p>
          <a:p>
            <a:pPr marL="285750" indent="-285750">
              <a:buFont typeface="Arial"/>
              <a:buChar char="•"/>
            </a:pPr>
            <a:r>
              <a:rPr lang="en-US" sz="1600" dirty="0" smtClean="0">
                <a:latin typeface="Adobe Clean Light"/>
                <a:cs typeface="Adobe Clean Light"/>
              </a:rPr>
              <a:t>Ultimately flexibility to tailor rich media site designs across devices</a:t>
            </a:r>
            <a:endParaRPr lang="en-US" sz="1600" dirty="0">
              <a:latin typeface="Adobe Clean Light"/>
              <a:cs typeface="Adobe Clean Light"/>
            </a:endParaRPr>
          </a:p>
        </p:txBody>
      </p:sp>
      <p:cxnSp>
        <p:nvCxnSpPr>
          <p:cNvPr id="36" name="Straight Connector 35"/>
          <p:cNvCxnSpPr/>
          <p:nvPr/>
        </p:nvCxnSpPr>
        <p:spPr>
          <a:xfrm>
            <a:off x="240611" y="2979623"/>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732776" y="2794991"/>
            <a:ext cx="723275"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Benefits</a:t>
            </a:r>
            <a:endParaRPr lang="en-US" sz="1400" i="1" dirty="0">
              <a:solidFill>
                <a:schemeClr val="bg1">
                  <a:lumMod val="50000"/>
                </a:schemeClr>
              </a:solidFill>
              <a:latin typeface="Adobe Clean Light"/>
              <a:cs typeface="Adobe Clean Light"/>
            </a:endParaRPr>
          </a:p>
        </p:txBody>
      </p:sp>
      <p:cxnSp>
        <p:nvCxnSpPr>
          <p:cNvPr id="38" name="Straight Connector 37"/>
          <p:cNvCxnSpPr/>
          <p:nvPr/>
        </p:nvCxnSpPr>
        <p:spPr>
          <a:xfrm>
            <a:off x="240611" y="4834279"/>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5623618" y="4649647"/>
            <a:ext cx="941590"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Challenges</a:t>
            </a:r>
            <a:endParaRPr lang="en-US" sz="1400" i="1" dirty="0">
              <a:solidFill>
                <a:schemeClr val="bg1">
                  <a:lumMod val="50000"/>
                </a:schemeClr>
              </a:solidFill>
              <a:latin typeface="Adobe Clean Light"/>
              <a:cs typeface="Adobe Clean Light"/>
            </a:endParaRPr>
          </a:p>
        </p:txBody>
      </p:sp>
      <p:sp>
        <p:nvSpPr>
          <p:cNvPr id="22" name="TextBox 21"/>
          <p:cNvSpPr txBox="1"/>
          <p:nvPr/>
        </p:nvSpPr>
        <p:spPr>
          <a:xfrm>
            <a:off x="24061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High cost to change front-end typically requiring developers</a:t>
            </a:r>
          </a:p>
          <a:p>
            <a:pPr marL="285750" indent="-285750">
              <a:buFont typeface="Arial"/>
              <a:buChar char="•"/>
            </a:pPr>
            <a:r>
              <a:rPr lang="en-US" sz="1600" dirty="0" smtClean="0">
                <a:latin typeface="Adobe Clean Light"/>
                <a:cs typeface="Adobe Clean Light"/>
              </a:rPr>
              <a:t>Changes require significant regression testing</a:t>
            </a:r>
          </a:p>
        </p:txBody>
      </p:sp>
      <p:sp>
        <p:nvSpPr>
          <p:cNvPr id="25" name="TextBox 24"/>
          <p:cNvSpPr txBox="1"/>
          <p:nvPr/>
        </p:nvSpPr>
        <p:spPr>
          <a:xfrm>
            <a:off x="3218315"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still limited on affecting change to customer experiences</a:t>
            </a:r>
          </a:p>
          <a:p>
            <a:pPr marL="285750" indent="-285750">
              <a:buFont typeface="Arial"/>
              <a:buChar char="•"/>
            </a:pPr>
            <a:r>
              <a:rPr lang="en-US" sz="1600" dirty="0" smtClean="0">
                <a:latin typeface="Adobe Clean Light"/>
                <a:cs typeface="Adobe Clean Light"/>
              </a:rPr>
              <a:t>CMS feature set limited to content data store</a:t>
            </a:r>
            <a:endParaRPr lang="en-US" sz="1600" dirty="0">
              <a:latin typeface="Adobe Clean Light"/>
              <a:cs typeface="Adobe Clean Light"/>
            </a:endParaRPr>
          </a:p>
        </p:txBody>
      </p:sp>
      <p:sp>
        <p:nvSpPr>
          <p:cNvPr id="26" name="TextBox 25"/>
          <p:cNvSpPr txBox="1"/>
          <p:nvPr/>
        </p:nvSpPr>
        <p:spPr>
          <a:xfrm>
            <a:off x="919460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Initial integration effort greater</a:t>
            </a:r>
          </a:p>
          <a:p>
            <a:pPr marL="285750" indent="-285750">
              <a:buFont typeface="Arial"/>
              <a:buChar char="•"/>
            </a:pPr>
            <a:r>
              <a:rPr lang="en-US" sz="1600" dirty="0" smtClean="0">
                <a:latin typeface="Adobe Clean Light"/>
                <a:cs typeface="Adobe Clean Light"/>
              </a:rPr>
              <a:t>A single site owner needed or great collaboration on goals</a:t>
            </a:r>
          </a:p>
        </p:txBody>
      </p:sp>
      <p:sp>
        <p:nvSpPr>
          <p:cNvPr id="5" name="Rectangle 4"/>
          <p:cNvSpPr/>
          <p:nvPr/>
        </p:nvSpPr>
        <p:spPr>
          <a:xfrm>
            <a:off x="230173" y="1161857"/>
            <a:ext cx="27432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1" name="Rectangle 30"/>
          <p:cNvSpPr/>
          <p:nvPr/>
        </p:nvSpPr>
        <p:spPr>
          <a:xfrm>
            <a:off x="3218315" y="1844448"/>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8" name="Rectangle 27"/>
          <p:cNvSpPr/>
          <p:nvPr/>
        </p:nvSpPr>
        <p:spPr>
          <a:xfrm>
            <a:off x="3218315" y="1161857"/>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3" name="Rectangle 32"/>
          <p:cNvSpPr/>
          <p:nvPr/>
        </p:nvSpPr>
        <p:spPr>
          <a:xfrm>
            <a:off x="9194600" y="1844448"/>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2" name="Rectangle 31"/>
          <p:cNvSpPr/>
          <p:nvPr/>
        </p:nvSpPr>
        <p:spPr>
          <a:xfrm>
            <a:off x="9194600" y="1161857"/>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0" name="Rectangle 19"/>
          <p:cNvSpPr/>
          <p:nvPr/>
        </p:nvSpPr>
        <p:spPr>
          <a:xfrm>
            <a:off x="6235651" y="1168274"/>
            <a:ext cx="1371600" cy="1371600"/>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19" name="Rectangle 18"/>
          <p:cNvSpPr/>
          <p:nvPr/>
        </p:nvSpPr>
        <p:spPr>
          <a:xfrm>
            <a:off x="7592654" y="1168274"/>
            <a:ext cx="13716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a:t>
            </a:r>
          </a:p>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Engine</a:t>
            </a:r>
          </a:p>
        </p:txBody>
      </p:sp>
      <p:sp>
        <p:nvSpPr>
          <p:cNvPr id="27" name="TextBox 26"/>
          <p:cNvSpPr txBox="1"/>
          <p:nvPr/>
        </p:nvSpPr>
        <p:spPr>
          <a:xfrm>
            <a:off x="6235651"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Marketing &amp; </a:t>
            </a:r>
            <a:r>
              <a:rPr lang="en-US" sz="1600" dirty="0" err="1" smtClean="0">
                <a:latin typeface="Adobe Clean Light"/>
                <a:cs typeface="Adobe Clean Light"/>
              </a:rPr>
              <a:t>eBusiness</a:t>
            </a:r>
            <a:r>
              <a:rPr lang="en-US" sz="1600" dirty="0" smtClean="0">
                <a:latin typeface="Adobe Clean Light"/>
                <a:cs typeface="Adobe Clean Light"/>
              </a:rPr>
              <a:t> teams have control of their own site</a:t>
            </a:r>
          </a:p>
          <a:p>
            <a:pPr marL="285750" indent="-285750">
              <a:buFont typeface="Arial"/>
              <a:buChar char="•"/>
            </a:pPr>
            <a:r>
              <a:rPr lang="en-US" sz="1600" dirty="0" smtClean="0">
                <a:latin typeface="Adobe Clean Light"/>
                <a:cs typeface="Adobe Clean Light"/>
              </a:rPr>
              <a:t>Marketing not limited by e-commerce experience</a:t>
            </a:r>
            <a:endParaRPr lang="en-US" sz="1600" dirty="0">
              <a:latin typeface="Adobe Clean Light"/>
              <a:cs typeface="Adobe Clean Light"/>
            </a:endParaRPr>
          </a:p>
        </p:txBody>
      </p:sp>
      <p:sp>
        <p:nvSpPr>
          <p:cNvPr id="29" name="TextBox 28"/>
          <p:cNvSpPr txBox="1"/>
          <p:nvPr/>
        </p:nvSpPr>
        <p:spPr>
          <a:xfrm>
            <a:off x="6235651"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Disjointed customer experience</a:t>
            </a:r>
          </a:p>
          <a:p>
            <a:pPr marL="285750" indent="-285750">
              <a:buFont typeface="Arial"/>
              <a:buChar char="•"/>
            </a:pPr>
            <a:r>
              <a:rPr lang="en-US" sz="1600" dirty="0" smtClean="0">
                <a:latin typeface="Adobe Clean Light"/>
                <a:cs typeface="Adobe Clean Light"/>
              </a:rPr>
              <a:t>Significant fallout in conversion funnel from brand site to store</a:t>
            </a:r>
          </a:p>
        </p:txBody>
      </p:sp>
      <p:sp>
        <p:nvSpPr>
          <p:cNvPr id="34" name="Teardrop 33"/>
          <p:cNvSpPr/>
          <p:nvPr/>
        </p:nvSpPr>
        <p:spPr>
          <a:xfrm>
            <a:off x="2660516" y="1174869"/>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1</a:t>
            </a:r>
            <a:endParaRPr lang="en-US" dirty="0">
              <a:solidFill>
                <a:prstClr val="white"/>
              </a:solidFill>
              <a:latin typeface="Adobe Clean Light"/>
              <a:cs typeface="Adobe Clean Light"/>
            </a:endParaRPr>
          </a:p>
        </p:txBody>
      </p:sp>
      <p:sp>
        <p:nvSpPr>
          <p:cNvPr id="40" name="Teardrop 39"/>
          <p:cNvSpPr/>
          <p:nvPr/>
        </p:nvSpPr>
        <p:spPr>
          <a:xfrm>
            <a:off x="5648658"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2</a:t>
            </a:r>
            <a:endParaRPr lang="en-US" dirty="0">
              <a:solidFill>
                <a:prstClr val="white"/>
              </a:solidFill>
              <a:latin typeface="Adobe Clean"/>
            </a:endParaRPr>
          </a:p>
        </p:txBody>
      </p:sp>
      <p:sp>
        <p:nvSpPr>
          <p:cNvPr id="41" name="Teardrop 40"/>
          <p:cNvSpPr/>
          <p:nvPr/>
        </p:nvSpPr>
        <p:spPr>
          <a:xfrm>
            <a:off x="8651397"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3</a:t>
            </a:r>
            <a:endParaRPr lang="en-US" dirty="0">
              <a:solidFill>
                <a:prstClr val="white"/>
              </a:solidFill>
              <a:latin typeface="Adobe Clean"/>
            </a:endParaRPr>
          </a:p>
        </p:txBody>
      </p:sp>
      <p:sp>
        <p:nvSpPr>
          <p:cNvPr id="42" name="Teardrop 41"/>
          <p:cNvSpPr/>
          <p:nvPr/>
        </p:nvSpPr>
        <p:spPr>
          <a:xfrm>
            <a:off x="11624943" y="1168274"/>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4</a:t>
            </a:r>
            <a:endParaRPr lang="en-US" dirty="0">
              <a:solidFill>
                <a:prstClr val="white"/>
              </a:solidFill>
              <a:latin typeface="Adobe Clean"/>
            </a:endParaRPr>
          </a:p>
        </p:txBody>
      </p:sp>
    </p:spTree>
    <p:extLst>
      <p:ext uri="{BB962C8B-B14F-4D97-AF65-F5344CB8AC3E}">
        <p14:creationId xmlns:p14="http://schemas.microsoft.com/office/powerpoint/2010/main" val="3067572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Experience Driven Commerce</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14</a:t>
            </a:fld>
            <a:endParaRPr lang="en-US" dirty="0"/>
          </a:p>
        </p:txBody>
      </p:sp>
      <p:sp>
        <p:nvSpPr>
          <p:cNvPr id="6" name="Rectangle 5"/>
          <p:cNvSpPr/>
          <p:nvPr/>
        </p:nvSpPr>
        <p:spPr>
          <a:xfrm>
            <a:off x="237320" y="1182997"/>
            <a:ext cx="4353049" cy="4801314"/>
          </a:xfrm>
          <a:prstGeom prst="rect">
            <a:avLst/>
          </a:prstGeom>
        </p:spPr>
        <p:txBody>
          <a:bodyPr wrap="square">
            <a:spAutoFit/>
          </a:bodyPr>
          <a:lstStyle/>
          <a:p>
            <a:pPr marL="285738" indent="-285738"/>
            <a:r>
              <a:rPr lang="en-US" dirty="0"/>
              <a:t>Adobe Provides Digital Customer Experience</a:t>
            </a:r>
          </a:p>
          <a:p>
            <a:pPr marL="285738" indent="-285738">
              <a:buFont typeface="Arial"/>
              <a:buChar char="•"/>
            </a:pPr>
            <a:r>
              <a:rPr lang="en-US" dirty="0"/>
              <a:t>Storefront, and Layout</a:t>
            </a:r>
          </a:p>
          <a:p>
            <a:pPr marL="285738" indent="-285738">
              <a:buFont typeface="Arial"/>
              <a:buChar char="•"/>
            </a:pPr>
            <a:r>
              <a:rPr lang="en-US" dirty="0"/>
              <a:t>Digital Content Management </a:t>
            </a:r>
          </a:p>
          <a:p>
            <a:pPr marL="285738" indent="-285738">
              <a:buFont typeface="Arial"/>
              <a:buChar char="•"/>
            </a:pPr>
            <a:r>
              <a:rPr lang="en-US" dirty="0"/>
              <a:t>Advanced image rendering and Assets</a:t>
            </a:r>
          </a:p>
          <a:p>
            <a:pPr marL="285738" indent="-285738">
              <a:buFont typeface="Arial"/>
              <a:buChar char="•"/>
            </a:pPr>
            <a:r>
              <a:rPr lang="en-US" dirty="0"/>
              <a:t>Content Marketing and Personalization</a:t>
            </a:r>
          </a:p>
          <a:p>
            <a:pPr marL="285738" indent="-285738">
              <a:buFont typeface="Arial"/>
              <a:buChar char="•"/>
            </a:pPr>
            <a:r>
              <a:rPr lang="en-US" dirty="0"/>
              <a:t>Continuous Optimization</a:t>
            </a:r>
          </a:p>
          <a:p>
            <a:pPr marL="285738" indent="-285738">
              <a:buFont typeface="Arial"/>
              <a:buChar char="•"/>
            </a:pPr>
            <a:endParaRPr lang="en-US" dirty="0"/>
          </a:p>
          <a:p>
            <a:endParaRPr lang="en-US" dirty="0"/>
          </a:p>
          <a:p>
            <a:pPr marL="285738" indent="-285738"/>
            <a:r>
              <a:rPr lang="en-US" dirty="0"/>
              <a:t>Commerce owns Shopping and Associated Business Logic</a:t>
            </a:r>
          </a:p>
          <a:p>
            <a:pPr marL="285738" indent="-285738">
              <a:buFont typeface="Arial"/>
              <a:buChar char="•"/>
            </a:pPr>
            <a:r>
              <a:rPr lang="en-US" dirty="0"/>
              <a:t>Catalog and Product info</a:t>
            </a:r>
          </a:p>
          <a:p>
            <a:pPr marL="285738" indent="-285738">
              <a:buFont typeface="Arial"/>
              <a:buChar char="•"/>
            </a:pPr>
            <a:r>
              <a:rPr lang="en-US" dirty="0"/>
              <a:t>Merchandising</a:t>
            </a:r>
          </a:p>
          <a:p>
            <a:pPr marL="285738" indent="-285738">
              <a:buFont typeface="Arial"/>
              <a:buChar char="•"/>
            </a:pPr>
            <a:r>
              <a:rPr lang="en-US" dirty="0"/>
              <a:t>Search</a:t>
            </a:r>
          </a:p>
          <a:p>
            <a:pPr marL="285738" indent="-285738">
              <a:buFont typeface="Arial"/>
              <a:buChar char="•"/>
            </a:pPr>
            <a:r>
              <a:rPr lang="en-US" dirty="0"/>
              <a:t>Pricing &amp; Promotions</a:t>
            </a:r>
          </a:p>
          <a:p>
            <a:pPr marL="285738" indent="-285738">
              <a:buFont typeface="Arial"/>
              <a:buChar char="•"/>
            </a:pPr>
            <a:r>
              <a:rPr lang="en-US" dirty="0"/>
              <a:t>Cart / Checkout Navigation</a:t>
            </a:r>
          </a:p>
          <a:p>
            <a:pPr marL="285738" indent="-285738">
              <a:buFont typeface="Arial"/>
              <a:buChar char="•"/>
            </a:pPr>
            <a:r>
              <a:rPr lang="en-US" dirty="0"/>
              <a:t>Commerce </a:t>
            </a:r>
            <a:r>
              <a:rPr lang="en-US" dirty="0" smtClean="0"/>
              <a:t>Personalization</a:t>
            </a:r>
            <a:endParaRPr lang="en-US" dirty="0"/>
          </a:p>
        </p:txBody>
      </p:sp>
      <p:sp>
        <p:nvSpPr>
          <p:cNvPr id="7" name="Rounded Rectangle 6"/>
          <p:cNvSpPr/>
          <p:nvPr/>
        </p:nvSpPr>
        <p:spPr>
          <a:xfrm>
            <a:off x="7033284" y="1992360"/>
            <a:ext cx="1436915" cy="3182588"/>
          </a:xfrm>
          <a:prstGeom prst="roundRect">
            <a:avLst/>
          </a:prstGeom>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p>
        </p:txBody>
      </p:sp>
      <p:sp>
        <p:nvSpPr>
          <p:cNvPr id="8" name="Rounded Rectangle 7"/>
          <p:cNvSpPr/>
          <p:nvPr/>
        </p:nvSpPr>
        <p:spPr>
          <a:xfrm>
            <a:off x="10383703" y="189538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p>
        </p:txBody>
      </p:sp>
      <p:sp>
        <p:nvSpPr>
          <p:cNvPr id="9" name="Rounded Rectangle 8"/>
          <p:cNvSpPr/>
          <p:nvPr/>
        </p:nvSpPr>
        <p:spPr>
          <a:xfrm>
            <a:off x="8649511" y="1992360"/>
            <a:ext cx="1436915" cy="3182588"/>
          </a:xfrm>
          <a:prstGeom prst="roundRect">
            <a:avLst/>
          </a:prstGeom>
          <a:no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p>
        </p:txBody>
      </p:sp>
      <p:sp>
        <p:nvSpPr>
          <p:cNvPr id="10" name="Rounded Rectangle 9"/>
          <p:cNvSpPr/>
          <p:nvPr/>
        </p:nvSpPr>
        <p:spPr>
          <a:xfrm>
            <a:off x="10263372" y="199236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p>
        </p:txBody>
      </p:sp>
      <p:sp>
        <p:nvSpPr>
          <p:cNvPr id="11" name="Rounded Rectangle 10"/>
          <p:cNvSpPr/>
          <p:nvPr/>
        </p:nvSpPr>
        <p:spPr>
          <a:xfrm>
            <a:off x="4751786" y="3073046"/>
            <a:ext cx="7132319" cy="2173155"/>
          </a:xfrm>
          <a:prstGeom prst="round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chemeClr val="bg2">
                  <a:lumMod val="25000"/>
                </a:schemeClr>
              </a:solidFill>
              <a:ea typeface="Adobe Clean" charset="0"/>
              <a:cs typeface="Adobe Clean" charset="0"/>
            </a:endParaRPr>
          </a:p>
        </p:txBody>
      </p:sp>
      <p:sp>
        <p:nvSpPr>
          <p:cNvPr id="12" name="TextBox 11"/>
          <p:cNvSpPr txBox="1"/>
          <p:nvPr/>
        </p:nvSpPr>
        <p:spPr>
          <a:xfrm>
            <a:off x="5580342" y="2121795"/>
            <a:ext cx="1135225" cy="369330"/>
          </a:xfrm>
          <a:prstGeom prst="rect">
            <a:avLst/>
          </a:prstGeom>
          <a:noFill/>
        </p:spPr>
        <p:txBody>
          <a:bodyPr wrap="none" lIns="91436" tIns="45719" rIns="91436" bIns="45719" rtlCol="0">
            <a:spAutoFit/>
          </a:bodyPr>
          <a:lstStyle/>
          <a:p>
            <a:r>
              <a:rPr lang="en-US" dirty="0" smtClean="0"/>
              <a:t>Brand Site</a:t>
            </a:r>
            <a:endParaRPr lang="en-US" dirty="0"/>
          </a:p>
        </p:txBody>
      </p:sp>
      <p:sp>
        <p:nvSpPr>
          <p:cNvPr id="13" name="TextBox 12"/>
          <p:cNvSpPr txBox="1"/>
          <p:nvPr/>
        </p:nvSpPr>
        <p:spPr>
          <a:xfrm>
            <a:off x="7347687" y="2121795"/>
            <a:ext cx="780205" cy="369330"/>
          </a:xfrm>
          <a:prstGeom prst="rect">
            <a:avLst/>
          </a:prstGeom>
          <a:noFill/>
        </p:spPr>
        <p:txBody>
          <a:bodyPr wrap="none" lIns="91436" tIns="45719" rIns="91436" bIns="45719" rtlCol="0">
            <a:spAutoFit/>
          </a:bodyPr>
          <a:lstStyle/>
          <a:p>
            <a:r>
              <a:rPr lang="en-US" dirty="0" smtClean="0"/>
              <a:t>eStore</a:t>
            </a:r>
            <a:endParaRPr lang="en-US" dirty="0"/>
          </a:p>
        </p:txBody>
      </p:sp>
      <p:sp>
        <p:nvSpPr>
          <p:cNvPr id="14" name="TextBox 13"/>
          <p:cNvSpPr txBox="1"/>
          <p:nvPr/>
        </p:nvSpPr>
        <p:spPr>
          <a:xfrm>
            <a:off x="8934766" y="2121795"/>
            <a:ext cx="837451" cy="369330"/>
          </a:xfrm>
          <a:prstGeom prst="rect">
            <a:avLst/>
          </a:prstGeom>
          <a:noFill/>
        </p:spPr>
        <p:txBody>
          <a:bodyPr wrap="none" lIns="91436" tIns="45719" rIns="91436" bIns="45719" rtlCol="0">
            <a:spAutoFit/>
          </a:bodyPr>
          <a:lstStyle/>
          <a:p>
            <a:r>
              <a:rPr lang="en-US" dirty="0" smtClean="0"/>
              <a:t>Mobile</a:t>
            </a:r>
            <a:endParaRPr lang="en-US" dirty="0"/>
          </a:p>
        </p:txBody>
      </p:sp>
      <p:sp>
        <p:nvSpPr>
          <p:cNvPr id="15" name="TextBox 14"/>
          <p:cNvSpPr txBox="1"/>
          <p:nvPr/>
        </p:nvSpPr>
        <p:spPr>
          <a:xfrm>
            <a:off x="10536503" y="2121795"/>
            <a:ext cx="902777" cy="369330"/>
          </a:xfrm>
          <a:prstGeom prst="rect">
            <a:avLst/>
          </a:prstGeom>
          <a:noFill/>
        </p:spPr>
        <p:txBody>
          <a:bodyPr wrap="none" lIns="91436" tIns="45719" rIns="91436" bIns="45719" rtlCol="0">
            <a:spAutoFit/>
          </a:bodyPr>
          <a:lstStyle/>
          <a:p>
            <a:r>
              <a:rPr lang="en-US" dirty="0" smtClean="0"/>
              <a:t>Other…</a:t>
            </a:r>
            <a:endParaRPr lang="en-US" dirty="0"/>
          </a:p>
        </p:txBody>
      </p:sp>
      <p:sp>
        <p:nvSpPr>
          <p:cNvPr id="16" name="Rounded Rectangle 15"/>
          <p:cNvSpPr/>
          <p:nvPr/>
        </p:nvSpPr>
        <p:spPr>
          <a:xfrm>
            <a:off x="4751786" y="1826110"/>
            <a:ext cx="7132319" cy="1757544"/>
          </a:xfrm>
          <a:prstGeom prst="round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chemeClr val="bg2">
                  <a:lumMod val="25000"/>
                </a:schemeClr>
              </a:solidFill>
              <a:ea typeface="Adobe Clean" charset="0"/>
              <a:cs typeface="Adobe Clean" charset="0"/>
            </a:endParaRPr>
          </a:p>
        </p:txBody>
      </p:sp>
      <p:sp>
        <p:nvSpPr>
          <p:cNvPr id="17" name="Left-Right Arrow 16"/>
          <p:cNvSpPr/>
          <p:nvPr/>
        </p:nvSpPr>
        <p:spPr>
          <a:xfrm>
            <a:off x="4799413" y="3049180"/>
            <a:ext cx="7050024" cy="759977"/>
          </a:xfrm>
          <a:prstGeom prst="leftRightArrow">
            <a:avLst>
              <a:gd name="adj1" fmla="val 48735"/>
              <a:gd name="adj2" fmla="val 50000"/>
            </a:avLst>
          </a:prstGeom>
          <a:gradFill>
            <a:gsLst>
              <a:gs pos="0">
                <a:schemeClr val="accent2">
                  <a:lumMod val="20000"/>
                  <a:lumOff val="80000"/>
                </a:schemeClr>
              </a:gs>
              <a:gs pos="89000">
                <a:schemeClr val="accent2">
                  <a:lumMod val="75000"/>
                </a:schemeClr>
              </a:gs>
              <a:gs pos="99000">
                <a:schemeClr val="accent2">
                  <a:lumMod val="7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sp>
        <p:nvSpPr>
          <p:cNvPr id="18" name="TextBox 17"/>
          <p:cNvSpPr txBox="1"/>
          <p:nvPr/>
        </p:nvSpPr>
        <p:spPr>
          <a:xfrm>
            <a:off x="5358072" y="2594879"/>
            <a:ext cx="4378879" cy="323163"/>
          </a:xfrm>
          <a:prstGeom prst="rect">
            <a:avLst/>
          </a:prstGeom>
          <a:noFill/>
        </p:spPr>
        <p:txBody>
          <a:bodyPr wrap="square" lIns="91436" tIns="45719" rIns="91436" bIns="45719" rtlCol="0">
            <a:spAutoFit/>
          </a:bodyPr>
          <a:lstStyle/>
          <a:p>
            <a:r>
              <a:rPr lang="en-US" sz="1500" dirty="0">
                <a:solidFill>
                  <a:srgbClr val="37424E"/>
                </a:solidFill>
              </a:rPr>
              <a:t>Storefront| Blogs | Forums | Customer Service | etc.</a:t>
            </a:r>
          </a:p>
        </p:txBody>
      </p:sp>
      <p:sp>
        <p:nvSpPr>
          <p:cNvPr id="19" name="TextBox 18"/>
          <p:cNvSpPr txBox="1"/>
          <p:nvPr/>
        </p:nvSpPr>
        <p:spPr>
          <a:xfrm>
            <a:off x="5358077" y="2154295"/>
            <a:ext cx="2707784" cy="369330"/>
          </a:xfrm>
          <a:prstGeom prst="rect">
            <a:avLst/>
          </a:prstGeom>
          <a:noFill/>
        </p:spPr>
        <p:txBody>
          <a:bodyPr wrap="none" lIns="91436" tIns="45719" rIns="91436" bIns="45719" rtlCol="0">
            <a:spAutoFit/>
          </a:bodyPr>
          <a:lstStyle/>
          <a:p>
            <a:r>
              <a:rPr lang="en-US" dirty="0" smtClean="0">
                <a:solidFill>
                  <a:srgbClr val="37424E"/>
                </a:solidFill>
                <a:latin typeface="Adobe Clean SemiCondensed" pitchFamily="34" charset="0"/>
              </a:rPr>
              <a:t>Adobe Experience Manager</a:t>
            </a:r>
            <a:endParaRPr lang="en-US" dirty="0">
              <a:solidFill>
                <a:srgbClr val="37424E"/>
              </a:solidFill>
              <a:latin typeface="Adobe Clean SemiCondensed" pitchFamily="34" charset="0"/>
            </a:endParaRPr>
          </a:p>
        </p:txBody>
      </p:sp>
      <p:sp>
        <p:nvSpPr>
          <p:cNvPr id="20" name="TextBox 19"/>
          <p:cNvSpPr txBox="1"/>
          <p:nvPr/>
        </p:nvSpPr>
        <p:spPr>
          <a:xfrm>
            <a:off x="7041075" y="3268391"/>
            <a:ext cx="2172381" cy="338552"/>
          </a:xfrm>
          <a:prstGeom prst="rect">
            <a:avLst/>
          </a:prstGeom>
          <a:noFill/>
        </p:spPr>
        <p:txBody>
          <a:bodyPr wrap="none" lIns="91436" tIns="45719" rIns="91436" bIns="45719" rtlCol="0">
            <a:spAutoFit/>
          </a:bodyPr>
          <a:lstStyle/>
          <a:p>
            <a:r>
              <a:rPr lang="en-US" sz="1600" i="1" dirty="0" smtClean="0">
                <a:solidFill>
                  <a:schemeClr val="bg1">
                    <a:lumMod val="95000"/>
                  </a:schemeClr>
                </a:solidFill>
              </a:rPr>
              <a:t>Continuous Optimization</a:t>
            </a:r>
            <a:endParaRPr lang="en-US" sz="1600" i="1" dirty="0">
              <a:solidFill>
                <a:schemeClr val="bg1">
                  <a:lumMod val="95000"/>
                </a:schemeClr>
              </a:solidFill>
            </a:endParaRPr>
          </a:p>
        </p:txBody>
      </p:sp>
      <p:sp>
        <p:nvSpPr>
          <p:cNvPr id="21" name="TextBox 20"/>
          <p:cNvSpPr txBox="1"/>
          <p:nvPr/>
        </p:nvSpPr>
        <p:spPr>
          <a:xfrm>
            <a:off x="5064570" y="4739647"/>
            <a:ext cx="6525765" cy="323163"/>
          </a:xfrm>
          <a:prstGeom prst="rect">
            <a:avLst/>
          </a:prstGeom>
          <a:noFill/>
        </p:spPr>
        <p:txBody>
          <a:bodyPr wrap="square" lIns="91436" tIns="45719" rIns="91436" bIns="45719" rtlCol="0">
            <a:spAutoFit/>
          </a:bodyPr>
          <a:lstStyle/>
          <a:p>
            <a:r>
              <a:rPr lang="en-US" sz="1500" dirty="0">
                <a:solidFill>
                  <a:srgbClr val="37424E"/>
                </a:solidFill>
              </a:rPr>
              <a:t>Product Catalogue | Cart &amp; Checkout | Order Management | Customer Service</a:t>
            </a:r>
          </a:p>
        </p:txBody>
      </p:sp>
      <p:pic>
        <p:nvPicPr>
          <p:cNvPr id="22" name="Picture 21" descr="shopping-ca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70596" y="3794464"/>
            <a:ext cx="857161" cy="857161"/>
          </a:xfrm>
          <a:prstGeom prst="rect">
            <a:avLst/>
          </a:prstGeom>
        </p:spPr>
      </p:pic>
      <p:sp>
        <p:nvSpPr>
          <p:cNvPr id="26" name="TextBox 25"/>
          <p:cNvSpPr txBox="1"/>
          <p:nvPr/>
        </p:nvSpPr>
        <p:spPr>
          <a:xfrm>
            <a:off x="6857602" y="4008920"/>
            <a:ext cx="2018493" cy="369330"/>
          </a:xfrm>
          <a:prstGeom prst="rect">
            <a:avLst/>
          </a:prstGeom>
          <a:noFill/>
        </p:spPr>
        <p:txBody>
          <a:bodyPr wrap="none" lIns="91436" tIns="45719" rIns="91436" bIns="45719" rtlCol="0">
            <a:spAutoFit/>
          </a:bodyPr>
          <a:lstStyle/>
          <a:p>
            <a:r>
              <a:rPr lang="en-US" dirty="0" smtClean="0">
                <a:solidFill>
                  <a:srgbClr val="37424E"/>
                </a:solidFill>
                <a:latin typeface="Adobe Clean SemiCondensed" pitchFamily="34" charset="0"/>
              </a:rPr>
              <a:t>Commerce Platform</a:t>
            </a:r>
            <a:endParaRPr lang="en-US" dirty="0">
              <a:solidFill>
                <a:srgbClr val="37424E"/>
              </a:solidFill>
              <a:latin typeface="Adobe Clean SemiCondensed" pitchFamily="34" charset="0"/>
            </a:endParaRPr>
          </a:p>
        </p:txBody>
      </p:sp>
      <p:grpSp>
        <p:nvGrpSpPr>
          <p:cNvPr id="27" name="Group 26"/>
          <p:cNvGrpSpPr/>
          <p:nvPr/>
        </p:nvGrpSpPr>
        <p:grpSpPr>
          <a:xfrm>
            <a:off x="10466411" y="2077420"/>
            <a:ext cx="1016000" cy="1280275"/>
            <a:chOff x="5957851" y="1198794"/>
            <a:chExt cx="1016000" cy="1280275"/>
          </a:xfrm>
        </p:grpSpPr>
        <p:sp>
          <p:nvSpPr>
            <p:cNvPr id="28" name="Rectangle 15"/>
            <p:cNvSpPr>
              <a:spLocks/>
            </p:cNvSpPr>
            <p:nvPr/>
          </p:nvSpPr>
          <p:spPr bwMode="auto">
            <a:xfrm>
              <a:off x="6471220" y="2263625"/>
              <a:ext cx="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endParaRPr lang="en-US" altLang="en-US" sz="1400" dirty="0">
                <a:solidFill>
                  <a:prstClr val="white"/>
                </a:solidFill>
                <a:latin typeface="Adobe Clean"/>
                <a:ea typeface="Adobe Clean" charset="0"/>
                <a:cs typeface="Adobe Clean" charset="0"/>
                <a:sym typeface="Adobe Clean" charset="0"/>
              </a:endParaRPr>
            </a:p>
          </p:txBody>
        </p:sp>
        <p:pic>
          <p:nvPicPr>
            <p:cNvPr id="29" name="Picture 28" descr="mc_experiencemanager_128.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7851" y="1198794"/>
              <a:ext cx="1016000" cy="1016000"/>
            </a:xfrm>
            <a:prstGeom prst="rect">
              <a:avLst/>
            </a:prstGeom>
          </p:spPr>
        </p:pic>
      </p:grpSp>
      <p:sp>
        <p:nvSpPr>
          <p:cNvPr id="25" name="Teardrop 24"/>
          <p:cNvSpPr/>
          <p:nvPr/>
        </p:nvSpPr>
        <p:spPr>
          <a:xfrm>
            <a:off x="11553125" y="1826110"/>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4</a:t>
            </a:r>
            <a:endParaRPr lang="en-US" dirty="0">
              <a:solidFill>
                <a:prstClr val="white"/>
              </a:solidFill>
              <a:latin typeface="Adobe Clean"/>
            </a:endParaRPr>
          </a:p>
        </p:txBody>
      </p:sp>
    </p:spTree>
    <p:extLst>
      <p:ext uri="{BB962C8B-B14F-4D97-AF65-F5344CB8AC3E}">
        <p14:creationId xmlns:p14="http://schemas.microsoft.com/office/powerpoint/2010/main" val="28321166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15</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Tree>
    <p:extLst>
      <p:ext uri="{BB962C8B-B14F-4D97-AF65-F5344CB8AC3E}">
        <p14:creationId xmlns:p14="http://schemas.microsoft.com/office/powerpoint/2010/main" val="26749470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dive: Catalog management</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16</a:t>
            </a:fld>
            <a:endParaRPr lang="en-US" dirty="0"/>
          </a:p>
        </p:txBody>
      </p:sp>
      <p:graphicFrame>
        <p:nvGraphicFramePr>
          <p:cNvPr id="6" name="Diagram 5"/>
          <p:cNvGraphicFramePr/>
          <p:nvPr>
            <p:extLst>
              <p:ext uri="{D42A27DB-BD31-4B8C-83A1-F6EECF244321}">
                <p14:modId xmlns:p14="http://schemas.microsoft.com/office/powerpoint/2010/main" val="2637202604"/>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Tree>
    <p:extLst>
      <p:ext uri="{BB962C8B-B14F-4D97-AF65-F5344CB8AC3E}">
        <p14:creationId xmlns:p14="http://schemas.microsoft.com/office/powerpoint/2010/main" val="3238244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out-of-the-box capabilities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17</a:t>
            </a:fld>
            <a:endParaRPr lang="en-US" dirty="0"/>
          </a:p>
        </p:txBody>
      </p:sp>
      <p:sp>
        <p:nvSpPr>
          <p:cNvPr id="5" name="Rounded Rectangle 4"/>
          <p:cNvSpPr/>
          <p:nvPr/>
        </p:nvSpPr>
        <p:spPr>
          <a:xfrm>
            <a:off x="3266535"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Order history trait</a:t>
            </a:r>
          </a:p>
        </p:txBody>
      </p:sp>
      <p:sp>
        <p:nvSpPr>
          <p:cNvPr id="6" name="Rounded Rectangle 5"/>
          <p:cNvSpPr/>
          <p:nvPr/>
        </p:nvSpPr>
        <p:spPr>
          <a:xfrm>
            <a:off x="3266535"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Open orders / history comp.</a:t>
            </a:r>
          </a:p>
        </p:txBody>
      </p:sp>
      <p:sp>
        <p:nvSpPr>
          <p:cNvPr id="7" name="Rounded Rectangle 6"/>
          <p:cNvSpPr/>
          <p:nvPr/>
        </p:nvSpPr>
        <p:spPr>
          <a:xfrm>
            <a:off x="3266535"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Promotions &amp; Vouchers</a:t>
            </a:r>
          </a:p>
        </p:txBody>
      </p:sp>
      <p:sp>
        <p:nvSpPr>
          <p:cNvPr id="8" name="Rounded Rectangle 7"/>
          <p:cNvSpPr/>
          <p:nvPr/>
        </p:nvSpPr>
        <p:spPr>
          <a:xfrm>
            <a:off x="308778" y="369078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Catalog blueprint</a:t>
            </a:r>
          </a:p>
        </p:txBody>
      </p:sp>
      <p:sp>
        <p:nvSpPr>
          <p:cNvPr id="9" name="Rounded Rectangle 8"/>
          <p:cNvSpPr/>
          <p:nvPr/>
        </p:nvSpPr>
        <p:spPr>
          <a:xfrm>
            <a:off x="308776"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change events</a:t>
            </a:r>
          </a:p>
        </p:txBody>
      </p:sp>
      <p:sp>
        <p:nvSpPr>
          <p:cNvPr id="11" name="Rounded Rectangle 10"/>
          <p:cNvSpPr/>
          <p:nvPr/>
        </p:nvSpPr>
        <p:spPr>
          <a:xfrm>
            <a:off x="9200196"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AEM Assets</a:t>
            </a:r>
            <a:endParaRPr lang="en-US" sz="1400" dirty="0">
              <a:solidFill>
                <a:srgbClr val="000000"/>
              </a:solidFill>
              <a:latin typeface="Adobe Clean Light"/>
            </a:endParaRPr>
          </a:p>
        </p:txBody>
      </p:sp>
      <p:sp>
        <p:nvSpPr>
          <p:cNvPr id="12" name="Rounded Rectangle 11"/>
          <p:cNvSpPr/>
          <p:nvPr/>
        </p:nvSpPr>
        <p:spPr>
          <a:xfrm>
            <a:off x="921797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000000"/>
                </a:solidFill>
                <a:latin typeface="Adobe Clean Light"/>
              </a:rPr>
              <a:t>Integrations</a:t>
            </a:r>
            <a:endParaRPr lang="en-US" sz="1400" b="1" dirty="0">
              <a:solidFill>
                <a:srgbClr val="000000"/>
              </a:solidFill>
              <a:latin typeface="Adobe Clean Light"/>
            </a:endParaRPr>
          </a:p>
        </p:txBody>
      </p:sp>
      <p:sp>
        <p:nvSpPr>
          <p:cNvPr id="13" name="Rounded Rectangle 12"/>
          <p:cNvSpPr/>
          <p:nvPr/>
        </p:nvSpPr>
        <p:spPr>
          <a:xfrm>
            <a:off x="308778"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editor</a:t>
            </a:r>
          </a:p>
        </p:txBody>
      </p:sp>
      <p:sp>
        <p:nvSpPr>
          <p:cNvPr id="15" name="Rounded Rectangle 14"/>
          <p:cNvSpPr/>
          <p:nvPr/>
        </p:nvSpPr>
        <p:spPr>
          <a:xfrm>
            <a:off x="3266536"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Personalization</a:t>
            </a:r>
          </a:p>
        </p:txBody>
      </p:sp>
      <p:sp>
        <p:nvSpPr>
          <p:cNvPr id="16" name="Rounded Rectangle 15"/>
          <p:cNvSpPr/>
          <p:nvPr/>
        </p:nvSpPr>
        <p:spPr>
          <a:xfrm>
            <a:off x="308778" y="5803056"/>
            <a:ext cx="11556141" cy="444461"/>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dobe Clean Light"/>
              </a:rPr>
              <a:t>Commerce API</a:t>
            </a:r>
            <a:endParaRPr lang="en-US" sz="1400" dirty="0">
              <a:solidFill>
                <a:schemeClr val="tx1"/>
              </a:solidFill>
              <a:latin typeface="Adobe Clean Light"/>
            </a:endParaRPr>
          </a:p>
        </p:txBody>
      </p:sp>
      <p:sp>
        <p:nvSpPr>
          <p:cNvPr id="17" name="Rounded Rectangle 16"/>
          <p:cNvSpPr/>
          <p:nvPr/>
        </p:nvSpPr>
        <p:spPr>
          <a:xfrm>
            <a:off x="308778" y="4943793"/>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latin typeface="Adobe Clean Light"/>
              </a:rPr>
              <a:t>Catalog management</a:t>
            </a:r>
          </a:p>
        </p:txBody>
      </p:sp>
      <p:sp>
        <p:nvSpPr>
          <p:cNvPr id="18" name="Rounded Rectangle 17"/>
          <p:cNvSpPr/>
          <p:nvPr/>
        </p:nvSpPr>
        <p:spPr>
          <a:xfrm>
            <a:off x="308777"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importer</a:t>
            </a:r>
          </a:p>
        </p:txBody>
      </p:sp>
      <p:sp>
        <p:nvSpPr>
          <p:cNvPr id="19" name="Rounded Rectangle 18"/>
          <p:cNvSpPr/>
          <p:nvPr/>
        </p:nvSpPr>
        <p:spPr>
          <a:xfrm>
            <a:off x="624225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Shopping experience</a:t>
            </a:r>
          </a:p>
        </p:txBody>
      </p:sp>
      <p:sp>
        <p:nvSpPr>
          <p:cNvPr id="20" name="Rounded Rectangle 19"/>
          <p:cNvSpPr/>
          <p:nvPr/>
        </p:nvSpPr>
        <p:spPr>
          <a:xfrm>
            <a:off x="6242254"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Commerce Context Hub Stores</a:t>
            </a:r>
          </a:p>
        </p:txBody>
      </p:sp>
      <p:sp>
        <p:nvSpPr>
          <p:cNvPr id="21" name="Rounded Rectangle 20"/>
          <p:cNvSpPr/>
          <p:nvPr/>
        </p:nvSpPr>
        <p:spPr>
          <a:xfrm>
            <a:off x="6242254"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Add-to-cart component</a:t>
            </a:r>
          </a:p>
        </p:txBody>
      </p:sp>
      <p:sp>
        <p:nvSpPr>
          <p:cNvPr id="22" name="Rounded Rectangle 21"/>
          <p:cNvSpPr/>
          <p:nvPr/>
        </p:nvSpPr>
        <p:spPr>
          <a:xfrm>
            <a:off x="6242254"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Product detail / category page</a:t>
            </a:r>
          </a:p>
        </p:txBody>
      </p:sp>
      <p:sp>
        <p:nvSpPr>
          <p:cNvPr id="23" name="Rounded Rectangle 22"/>
          <p:cNvSpPr/>
          <p:nvPr/>
        </p:nvSpPr>
        <p:spPr>
          <a:xfrm>
            <a:off x="6242254"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Cart component</a:t>
            </a:r>
          </a:p>
        </p:txBody>
      </p:sp>
      <p:sp>
        <p:nvSpPr>
          <p:cNvPr id="24" name="Rounded Rectangle 23"/>
          <p:cNvSpPr/>
          <p:nvPr/>
        </p:nvSpPr>
        <p:spPr>
          <a:xfrm>
            <a:off x="6242254" y="1865035"/>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Checkout component</a:t>
            </a:r>
          </a:p>
        </p:txBody>
      </p:sp>
      <p:sp>
        <p:nvSpPr>
          <p:cNvPr id="25" name="Rounded Rectangle 24"/>
          <p:cNvSpPr/>
          <p:nvPr/>
        </p:nvSpPr>
        <p:spPr>
          <a:xfrm>
            <a:off x="3266535"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Address-book component</a:t>
            </a:r>
          </a:p>
        </p:txBody>
      </p:sp>
      <p:sp>
        <p:nvSpPr>
          <p:cNvPr id="26" name="Rounded Rectangle 25"/>
          <p:cNvSpPr/>
          <p:nvPr/>
        </p:nvSpPr>
        <p:spPr>
          <a:xfrm>
            <a:off x="3266535" y="187863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Restore cart</a:t>
            </a:r>
          </a:p>
        </p:txBody>
      </p:sp>
      <p:sp>
        <p:nvSpPr>
          <p:cNvPr id="27" name="Rounded Rectangle 26"/>
          <p:cNvSpPr/>
          <p:nvPr/>
        </p:nvSpPr>
        <p:spPr>
          <a:xfrm>
            <a:off x="308778" y="1865035"/>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Product collections</a:t>
            </a:r>
            <a:endParaRPr lang="en-US" sz="1400" dirty="0">
              <a:solidFill>
                <a:srgbClr val="000000"/>
              </a:solidFill>
              <a:latin typeface="Adobe Clean Light"/>
            </a:endParaRPr>
          </a:p>
        </p:txBody>
      </p:sp>
      <p:sp>
        <p:nvSpPr>
          <p:cNvPr id="28" name="Rounded Rectangle 27"/>
          <p:cNvSpPr/>
          <p:nvPr/>
        </p:nvSpPr>
        <p:spPr>
          <a:xfrm>
            <a:off x="308778" y="1255776"/>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Multi-lingual support</a:t>
            </a:r>
            <a:endParaRPr lang="en-US" sz="1400" dirty="0">
              <a:solidFill>
                <a:srgbClr val="000000"/>
              </a:solidFill>
              <a:latin typeface="Adobe Clean Light"/>
            </a:endParaRPr>
          </a:p>
        </p:txBody>
      </p:sp>
      <p:sp>
        <p:nvSpPr>
          <p:cNvPr id="29" name="Rounded Rectangle 28"/>
          <p:cNvSpPr/>
          <p:nvPr/>
        </p:nvSpPr>
        <p:spPr>
          <a:xfrm>
            <a:off x="6242255" y="1255776"/>
            <a:ext cx="2646945" cy="445925"/>
          </a:xfrm>
          <a:prstGeom prst="roundRect">
            <a:avLst/>
          </a:prstGeom>
          <a:solidFill>
            <a:srgbClr val="FBB034"/>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Smart list</a:t>
            </a:r>
          </a:p>
        </p:txBody>
      </p:sp>
      <p:sp>
        <p:nvSpPr>
          <p:cNvPr id="30" name="Rounded Rectangle 29"/>
          <p:cNvSpPr/>
          <p:nvPr/>
        </p:nvSpPr>
        <p:spPr>
          <a:xfrm>
            <a:off x="9968496" y="1255776"/>
            <a:ext cx="555172" cy="445925"/>
          </a:xfrm>
          <a:prstGeom prst="roundRect">
            <a:avLst>
              <a:gd name="adj" fmla="val 24227"/>
            </a:avLst>
          </a:prstGeom>
          <a:solidFill>
            <a:schemeClr val="bg1"/>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latin typeface="Adobe Clean Light"/>
            </a:endParaRPr>
          </a:p>
        </p:txBody>
      </p:sp>
      <p:sp>
        <p:nvSpPr>
          <p:cNvPr id="3" name="TextBox 2"/>
          <p:cNvSpPr txBox="1"/>
          <p:nvPr/>
        </p:nvSpPr>
        <p:spPr>
          <a:xfrm>
            <a:off x="10541447" y="1294072"/>
            <a:ext cx="1197764" cy="369332"/>
          </a:xfrm>
          <a:prstGeom prst="rect">
            <a:avLst/>
          </a:prstGeom>
          <a:noFill/>
        </p:spPr>
        <p:txBody>
          <a:bodyPr wrap="none" rtlCol="0">
            <a:spAutoFit/>
          </a:bodyPr>
          <a:lstStyle/>
          <a:p>
            <a:r>
              <a:rPr lang="en-US" dirty="0" smtClean="0"/>
              <a:t>New in 6.2</a:t>
            </a:r>
            <a:endParaRPr lang="en-US" dirty="0"/>
          </a:p>
        </p:txBody>
      </p:sp>
      <p:sp>
        <p:nvSpPr>
          <p:cNvPr id="31" name="TextBox 30"/>
          <p:cNvSpPr txBox="1"/>
          <p:nvPr/>
        </p:nvSpPr>
        <p:spPr>
          <a:xfrm>
            <a:off x="9307941" y="1896392"/>
            <a:ext cx="2331065" cy="646331"/>
          </a:xfrm>
          <a:prstGeom prst="rect">
            <a:avLst/>
          </a:prstGeom>
          <a:noFill/>
        </p:spPr>
        <p:txBody>
          <a:bodyPr wrap="square" rtlCol="0">
            <a:spAutoFit/>
          </a:bodyPr>
          <a:lstStyle/>
          <a:p>
            <a:pPr algn="r"/>
            <a:r>
              <a:rPr lang="en-US" dirty="0" smtClean="0"/>
              <a:t>&gt; 100 improvements</a:t>
            </a:r>
            <a:r>
              <a:rPr lang="en-US" dirty="0"/>
              <a:t> </a:t>
            </a:r>
            <a:r>
              <a:rPr lang="en-US" dirty="0" smtClean="0"/>
              <a:t>&amp; bug fixes</a:t>
            </a:r>
            <a:endParaRPr lang="en-US" dirty="0"/>
          </a:p>
        </p:txBody>
      </p:sp>
    </p:spTree>
    <p:extLst>
      <p:ext uri="{BB962C8B-B14F-4D97-AF65-F5344CB8AC3E}">
        <p14:creationId xmlns:p14="http://schemas.microsoft.com/office/powerpoint/2010/main" val="7213466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Pre-packed integrations (Accelerators)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18</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AEM</a:t>
            </a: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API Mapping and implementation logic</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Back-end </a:t>
            </a:r>
            <a:r>
              <a:rPr lang="en-US" kern="0" dirty="0">
                <a:solidFill>
                  <a:schemeClr val="bg2">
                    <a:lumMod val="25000"/>
                  </a:schemeClr>
                </a:solidFill>
                <a:ea typeface="Adobe Clean" charset="0"/>
                <a:cs typeface="Adobe Clean" charset="0"/>
              </a:rPr>
              <a:t>application </a:t>
            </a:r>
            <a:r>
              <a:rPr lang="en-US" kern="0" dirty="0" smtClean="0">
                <a:solidFill>
                  <a:schemeClr val="bg2">
                    <a:lumMod val="25000"/>
                  </a:schemeClr>
                </a:solidFill>
                <a:ea typeface="Adobe Clean" charset="0"/>
                <a:cs typeface="Adobe Clean" charset="0"/>
              </a:rPr>
              <a:t>code </a:t>
            </a:r>
            <a:r>
              <a:rPr lang="en-US" kern="0" dirty="0">
                <a:solidFill>
                  <a:schemeClr val="bg2">
                    <a:lumMod val="25000"/>
                  </a:schemeClr>
                </a:solidFill>
                <a:ea typeface="Adobe Clean" charset="0"/>
                <a:cs typeface="Adobe Clean" charset="0"/>
              </a:rPr>
              <a:t>examples</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Example</a:t>
            </a:r>
            <a:br>
              <a:rPr lang="en-US" kern="0" dirty="0" smtClean="0">
                <a:solidFill>
                  <a:schemeClr val="bg2">
                    <a:lumMod val="25000"/>
                  </a:schemeClr>
                </a:solidFill>
                <a:ea typeface="Adobe Clean" charset="0"/>
                <a:cs typeface="Adobe Clean" charset="0"/>
              </a:rPr>
            </a:br>
            <a:r>
              <a:rPr lang="en-US" kern="0" dirty="0" smtClean="0">
                <a:solidFill>
                  <a:schemeClr val="bg2">
                    <a:lumMod val="25000"/>
                  </a:schemeClr>
                </a:solidFill>
                <a:ea typeface="Adobe Clean" charset="0"/>
                <a:cs typeface="Adobe Clean" charset="0"/>
              </a:rPr>
              <a:t>components</a:t>
            </a:r>
            <a:endParaRPr lang="en-US" kern="0" dirty="0">
              <a:solidFill>
                <a:schemeClr val="bg2">
                  <a:lumMod val="25000"/>
                </a:schemeClr>
              </a:solidFill>
              <a:ea typeface="Adobe Clean" charset="0"/>
              <a:cs typeface="Adobe Clean" charset="0"/>
            </a:endParaRPr>
          </a:p>
        </p:txBody>
      </p:sp>
      <p:sp>
        <p:nvSpPr>
          <p:cNvPr id="14" name="Rectangle 13"/>
          <p:cNvSpPr/>
          <p:nvPr/>
        </p:nvSpPr>
        <p:spPr>
          <a:xfrm>
            <a:off x="9981243" y="1220301"/>
            <a:ext cx="1260058" cy="1666755"/>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Tree>
    <p:extLst>
      <p:ext uri="{BB962C8B-B14F-4D97-AF65-F5344CB8AC3E}">
        <p14:creationId xmlns:p14="http://schemas.microsoft.com/office/powerpoint/2010/main" val="15650040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 integrations</a:t>
            </a:r>
            <a:endParaRPr lang="en-US" dirty="0"/>
          </a:p>
        </p:txBody>
      </p:sp>
      <p:sp>
        <p:nvSpPr>
          <p:cNvPr id="7" name="Rectangle 6"/>
          <p:cNvSpPr/>
          <p:nvPr/>
        </p:nvSpPr>
        <p:spPr>
          <a:xfrm>
            <a:off x="317729" y="245459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vendor</a:t>
            </a:r>
            <a:endParaRPr lang="en-US" dirty="0">
              <a:solidFill>
                <a:schemeClr val="tx1"/>
              </a:solidFill>
            </a:endParaRPr>
          </a:p>
        </p:txBody>
      </p:sp>
      <p:sp>
        <p:nvSpPr>
          <p:cNvPr id="8" name="Rectangle 7"/>
          <p:cNvSpPr/>
          <p:nvPr/>
        </p:nvSpPr>
        <p:spPr>
          <a:xfrm>
            <a:off x="317729" y="382330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system integrator</a:t>
            </a:r>
            <a:endParaRPr lang="en-US" dirty="0">
              <a:solidFill>
                <a:schemeClr val="tx1"/>
              </a:solidFill>
            </a:endParaRPr>
          </a:p>
        </p:txBody>
      </p:sp>
      <p:sp>
        <p:nvSpPr>
          <p:cNvPr id="9" name="Rectangle 8"/>
          <p:cNvSpPr/>
          <p:nvPr/>
        </p:nvSpPr>
        <p:spPr>
          <a:xfrm>
            <a:off x="304719" y="5153035"/>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PIM vendor</a:t>
            </a:r>
            <a:endParaRPr lang="en-US" dirty="0">
              <a:solidFill>
                <a:schemeClr val="tx1"/>
              </a:solidFill>
            </a:endParaRPr>
          </a:p>
        </p:txBody>
      </p:sp>
      <p:sp>
        <p:nvSpPr>
          <p:cNvPr id="10" name="Rectangle 9"/>
          <p:cNvSpPr/>
          <p:nvPr/>
        </p:nvSpPr>
        <p:spPr>
          <a:xfrm>
            <a:off x="317729" y="109118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Adobe</a:t>
            </a:r>
            <a:endParaRPr lang="en-US" dirty="0">
              <a:solidFill>
                <a:schemeClr val="tx1"/>
              </a:solidFill>
            </a:endParaRPr>
          </a:p>
        </p:txBody>
      </p:sp>
      <p:sp>
        <p:nvSpPr>
          <p:cNvPr id="11" name="Rectangle 10"/>
          <p:cNvSpPr/>
          <p:nvPr/>
        </p:nvSpPr>
        <p:spPr>
          <a:xfrm>
            <a:off x="3111201" y="2701976"/>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err="1" smtClean="0">
                <a:solidFill>
                  <a:schemeClr val="tx1"/>
                </a:solidFill>
              </a:rPr>
              <a:t>Elasticpath</a:t>
            </a:r>
            <a:endParaRPr lang="en-US" dirty="0">
              <a:solidFill>
                <a:schemeClr val="tx1"/>
              </a:solidFill>
            </a:endParaRPr>
          </a:p>
        </p:txBody>
      </p:sp>
      <p:sp>
        <p:nvSpPr>
          <p:cNvPr id="12" name="Rectangle 11"/>
          <p:cNvSpPr/>
          <p:nvPr/>
        </p:nvSpPr>
        <p:spPr>
          <a:xfrm>
            <a:off x="5285287" y="2701976"/>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Intershop</a:t>
            </a:r>
            <a:endParaRPr lang="en-US" dirty="0">
              <a:solidFill>
                <a:schemeClr val="tx1"/>
              </a:solidFill>
            </a:endParaRPr>
          </a:p>
        </p:txBody>
      </p:sp>
      <p:sp>
        <p:nvSpPr>
          <p:cNvPr id="13" name="Rectangle 12"/>
          <p:cNvSpPr/>
          <p:nvPr/>
        </p:nvSpPr>
        <p:spPr>
          <a:xfrm>
            <a:off x="7431509" y="2701976"/>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smtClean="0">
                <a:solidFill>
                  <a:schemeClr val="tx1"/>
                </a:solidFill>
              </a:rPr>
              <a:t>Digital </a:t>
            </a:r>
            <a:r>
              <a:rPr lang="en-US" dirty="0">
                <a:solidFill>
                  <a:schemeClr val="tx1"/>
                </a:solidFill>
              </a:rPr>
              <a:t>River</a:t>
            </a:r>
          </a:p>
        </p:txBody>
      </p:sp>
      <p:sp>
        <p:nvSpPr>
          <p:cNvPr id="14" name="Rectangle 13"/>
          <p:cNvSpPr/>
          <p:nvPr/>
        </p:nvSpPr>
        <p:spPr>
          <a:xfrm>
            <a:off x="3111201" y="5414494"/>
            <a:ext cx="1946476" cy="569952"/>
          </a:xfrm>
          <a:prstGeom prst="rect">
            <a:avLst/>
          </a:prstGeom>
          <a:solidFill>
            <a:srgbClr val="E7F0FB"/>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Agility Multichannel</a:t>
            </a:r>
          </a:p>
        </p:txBody>
      </p:sp>
      <p:sp>
        <p:nvSpPr>
          <p:cNvPr id="15" name="Rectangle 14"/>
          <p:cNvSpPr/>
          <p:nvPr/>
        </p:nvSpPr>
        <p:spPr>
          <a:xfrm>
            <a:off x="5285287" y="5414494"/>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err="1" smtClean="0">
                <a:solidFill>
                  <a:schemeClr val="tx1"/>
                </a:solidFill>
              </a:rPr>
              <a:t>inRiver</a:t>
            </a:r>
            <a:endParaRPr lang="en-US" dirty="0">
              <a:solidFill>
                <a:schemeClr val="tx1"/>
              </a:solidFill>
            </a:endParaRPr>
          </a:p>
        </p:txBody>
      </p:sp>
      <p:sp>
        <p:nvSpPr>
          <p:cNvPr id="16" name="Rectangle 15"/>
          <p:cNvSpPr/>
          <p:nvPr/>
        </p:nvSpPr>
        <p:spPr>
          <a:xfrm>
            <a:off x="3111201" y="4046795"/>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Oracle ATG</a:t>
            </a:r>
            <a:endParaRPr lang="en-US" dirty="0">
              <a:solidFill>
                <a:schemeClr val="tx1"/>
              </a:solidFill>
            </a:endParaRPr>
          </a:p>
        </p:txBody>
      </p:sp>
      <p:sp>
        <p:nvSpPr>
          <p:cNvPr id="17" name="Rectangle 16"/>
          <p:cNvSpPr/>
          <p:nvPr/>
        </p:nvSpPr>
        <p:spPr>
          <a:xfrm>
            <a:off x="5285287" y="4046795"/>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Magento</a:t>
            </a:r>
            <a:r>
              <a:rPr lang="en-US" dirty="0">
                <a:solidFill>
                  <a:schemeClr val="tx1"/>
                </a:solidFill>
              </a:rPr>
              <a:t/>
            </a:r>
            <a:br>
              <a:rPr lang="en-US" dirty="0">
                <a:solidFill>
                  <a:schemeClr val="tx1"/>
                </a:solidFill>
              </a:rPr>
            </a:br>
            <a:r>
              <a:rPr lang="en-US" dirty="0">
                <a:solidFill>
                  <a:schemeClr val="tx1"/>
                </a:solidFill>
              </a:rPr>
              <a:t>(</a:t>
            </a:r>
            <a:r>
              <a:rPr lang="en-US" dirty="0" err="1">
                <a:solidFill>
                  <a:schemeClr val="tx1"/>
                </a:solidFill>
              </a:rPr>
              <a:t>InField</a:t>
            </a:r>
            <a:r>
              <a:rPr lang="en-US" dirty="0">
                <a:solidFill>
                  <a:schemeClr val="tx1"/>
                </a:solidFill>
              </a:rPr>
              <a:t> Design)</a:t>
            </a:r>
          </a:p>
        </p:txBody>
      </p:sp>
      <p:sp>
        <p:nvSpPr>
          <p:cNvPr id="18" name="Rectangle 17"/>
          <p:cNvSpPr/>
          <p:nvPr/>
        </p:nvSpPr>
        <p:spPr>
          <a:xfrm>
            <a:off x="3124211" y="1317817"/>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hybris</a:t>
            </a:r>
            <a:endParaRPr lang="en-US" dirty="0">
              <a:solidFill>
                <a:schemeClr val="tx1"/>
              </a:solidFill>
            </a:endParaRPr>
          </a:p>
        </p:txBody>
      </p:sp>
      <p:sp>
        <p:nvSpPr>
          <p:cNvPr id="19" name="Rectangle 18"/>
          <p:cNvSpPr/>
          <p:nvPr/>
        </p:nvSpPr>
        <p:spPr>
          <a:xfrm>
            <a:off x="5285287" y="1317817"/>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Added 2015</a:t>
            </a:r>
            <a:br>
              <a:rPr lang="en-US" b="1" dirty="0" smtClean="0">
                <a:solidFill>
                  <a:schemeClr val="tx1"/>
                </a:solidFill>
              </a:rPr>
            </a:br>
            <a:r>
              <a:rPr lang="en-US" dirty="0" smtClean="0">
                <a:solidFill>
                  <a:schemeClr val="tx1"/>
                </a:solidFill>
              </a:rPr>
              <a:t>IBM </a:t>
            </a:r>
            <a:r>
              <a:rPr lang="en-US" dirty="0">
                <a:solidFill>
                  <a:schemeClr val="tx1"/>
                </a:solidFill>
              </a:rPr>
              <a:t>WebSphere</a:t>
            </a:r>
          </a:p>
        </p:txBody>
      </p:sp>
      <p:sp>
        <p:nvSpPr>
          <p:cNvPr id="21" name="Rectangle 20"/>
          <p:cNvSpPr/>
          <p:nvPr/>
        </p:nvSpPr>
        <p:spPr>
          <a:xfrm>
            <a:off x="9577731" y="2682429"/>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Amdocs (2016)</a:t>
            </a:r>
            <a:endParaRPr lang="en-US" dirty="0">
              <a:solidFill>
                <a:schemeClr val="tx1"/>
              </a:solidFill>
            </a:endParaRPr>
          </a:p>
        </p:txBody>
      </p:sp>
      <p:sp>
        <p:nvSpPr>
          <p:cNvPr id="20" name="Rectangle 19"/>
          <p:cNvSpPr/>
          <p:nvPr/>
        </p:nvSpPr>
        <p:spPr>
          <a:xfrm>
            <a:off x="7446363" y="1336102"/>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a:t>
            </a:r>
            <a:r>
              <a:rPr lang="en-US" b="1" dirty="0" smtClean="0">
                <a:solidFill>
                  <a:schemeClr val="tx1"/>
                </a:solidFill>
              </a:rPr>
              <a:t>in 2016</a:t>
            </a:r>
            <a:br>
              <a:rPr lang="en-US" b="1" dirty="0" smtClean="0">
                <a:solidFill>
                  <a:schemeClr val="tx1"/>
                </a:solidFill>
              </a:rPr>
            </a:br>
            <a:r>
              <a:rPr lang="en-US" dirty="0" err="1" smtClean="0">
                <a:solidFill>
                  <a:schemeClr val="tx1"/>
                </a:solidFill>
              </a:rPr>
              <a:t>Demandware</a:t>
            </a:r>
            <a:endParaRPr lang="en-US" dirty="0">
              <a:solidFill>
                <a:schemeClr val="tx1"/>
              </a:solidFill>
            </a:endParaRPr>
          </a:p>
        </p:txBody>
      </p:sp>
    </p:spTree>
    <p:extLst>
      <p:ext uri="{BB962C8B-B14F-4D97-AF65-F5344CB8AC3E}">
        <p14:creationId xmlns:p14="http://schemas.microsoft.com/office/powerpoint/2010/main" val="15611335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ctrTitle"/>
          </p:nvPr>
        </p:nvSpPr>
        <p:spPr>
          <a:xfrm>
            <a:off x="641182" y="1481857"/>
            <a:ext cx="10918220" cy="713430"/>
          </a:xfrm>
        </p:spPr>
        <p:txBody>
          <a:bodyPr>
            <a:normAutofit fontScale="90000"/>
          </a:bodyPr>
          <a:lstStyle/>
          <a:p>
            <a:r>
              <a:rPr lang="en-US" dirty="0" smtClean="0"/>
              <a:t>Adobe Experience Manager – Commerce Integration Framework – </a:t>
            </a:r>
            <a:r>
              <a:rPr lang="en-US" dirty="0" smtClean="0"/>
              <a:t>Omni Channel Commerce</a:t>
            </a:r>
            <a:endParaRPr lang="en-US" dirty="0"/>
          </a:p>
        </p:txBody>
      </p:sp>
    </p:spTree>
    <p:extLst>
      <p:ext uri="{BB962C8B-B14F-4D97-AF65-F5344CB8AC3E}">
        <p14:creationId xmlns:p14="http://schemas.microsoft.com/office/powerpoint/2010/main" val="4166977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Notes AEM 6.2 Commerce - Integrations</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normAutofit fontScale="62500" lnSpcReduction="20000"/>
          </a:bodyPr>
          <a:lstStyle/>
          <a:p>
            <a:pPr marL="0" indent="0">
              <a:buNone/>
            </a:pPr>
            <a:r>
              <a:rPr lang="en-US" b="1" dirty="0"/>
              <a:t>IBM WebSphere</a:t>
            </a:r>
          </a:p>
          <a:p>
            <a:r>
              <a:rPr lang="en-US" dirty="0"/>
              <a:t>Supports IBM Commerce 7.8</a:t>
            </a:r>
          </a:p>
          <a:p>
            <a:r>
              <a:rPr lang="en-US" i="1" dirty="0"/>
              <a:t>Catalog management: </a:t>
            </a:r>
            <a:r>
              <a:rPr lang="en-US" dirty="0"/>
              <a:t>Product importer configuration, full import</a:t>
            </a:r>
          </a:p>
          <a:p>
            <a:r>
              <a:rPr lang="en-US" i="1" dirty="0"/>
              <a:t>Shopping cart: </a:t>
            </a:r>
            <a:r>
              <a:rPr lang="en-US" dirty="0"/>
              <a:t>Add / remove items, guest + registered checkout, pop-up cart, shopping cart page</a:t>
            </a:r>
          </a:p>
          <a:p>
            <a:r>
              <a:rPr lang="en-US" i="1" dirty="0"/>
              <a:t>Promotions: </a:t>
            </a:r>
            <a:r>
              <a:rPr lang="en-US" dirty="0"/>
              <a:t>Redeem / Remove promotion code, Commerce driven promotions</a:t>
            </a:r>
          </a:p>
          <a:p>
            <a:r>
              <a:rPr lang="en-US" i="1" dirty="0"/>
              <a:t>Checkout: </a:t>
            </a:r>
            <a:r>
              <a:rPr lang="en-US" dirty="0"/>
              <a:t>AEM components, order overview with ID, open orders + history</a:t>
            </a:r>
          </a:p>
          <a:p>
            <a:r>
              <a:rPr lang="en-US" i="1" dirty="0"/>
              <a:t>Search: </a:t>
            </a:r>
            <a:r>
              <a:rPr lang="en-US" dirty="0"/>
              <a:t>WebSphere Commerce keyword search with faceted navigation</a:t>
            </a:r>
          </a:p>
          <a:p>
            <a:r>
              <a:rPr lang="en-US" i="1" dirty="0"/>
              <a:t>User </a:t>
            </a:r>
            <a:r>
              <a:rPr lang="en-US" i="1" dirty="0" err="1"/>
              <a:t>Mgmt</a:t>
            </a:r>
            <a:r>
              <a:rPr lang="en-US" i="1" dirty="0"/>
              <a:t>: </a:t>
            </a:r>
            <a:r>
              <a:rPr lang="en-US" dirty="0"/>
              <a:t>Basic authentication</a:t>
            </a:r>
          </a:p>
          <a:p>
            <a:r>
              <a:rPr lang="en-US" i="1" dirty="0"/>
              <a:t>Demo-Store:</a:t>
            </a:r>
            <a:r>
              <a:rPr lang="en-US" dirty="0"/>
              <a:t> </a:t>
            </a:r>
            <a:r>
              <a:rPr lang="en-US" dirty="0" err="1"/>
              <a:t>Geometrix</a:t>
            </a:r>
            <a:endParaRPr lang="en-US" dirty="0"/>
          </a:p>
          <a:p>
            <a:pPr marL="0" indent="0">
              <a:buNone/>
            </a:pPr>
            <a:endParaRPr lang="en-US" b="1" dirty="0"/>
          </a:p>
          <a:p>
            <a:pPr marL="0" indent="0">
              <a:buNone/>
            </a:pPr>
            <a:r>
              <a:rPr lang="en-US" b="1" dirty="0" err="1"/>
              <a:t>hybris</a:t>
            </a:r>
            <a:r>
              <a:rPr lang="en-US" b="1" dirty="0"/>
              <a:t> update</a:t>
            </a:r>
          </a:p>
          <a:p>
            <a:r>
              <a:rPr lang="en-US" dirty="0"/>
              <a:t>Supports up to </a:t>
            </a:r>
            <a:r>
              <a:rPr lang="en-US" dirty="0" err="1"/>
              <a:t>hybris</a:t>
            </a:r>
            <a:r>
              <a:rPr lang="en-US" dirty="0"/>
              <a:t> 5.7</a:t>
            </a:r>
          </a:p>
          <a:p>
            <a:r>
              <a:rPr lang="en-US" dirty="0"/>
              <a:t>OCC v2</a:t>
            </a:r>
          </a:p>
          <a:p>
            <a:r>
              <a:rPr lang="en-US" dirty="0"/>
              <a:t>Fully restful and stateless interaction with </a:t>
            </a:r>
            <a:r>
              <a:rPr lang="en-US" dirty="0" err="1"/>
              <a:t>Hybris</a:t>
            </a:r>
            <a:r>
              <a:rPr lang="en-US" dirty="0"/>
              <a:t> without sessions</a:t>
            </a:r>
          </a:p>
          <a:p>
            <a:r>
              <a:rPr lang="en-US" dirty="0"/>
              <a:t>Improved extensibility</a:t>
            </a:r>
          </a:p>
          <a:p>
            <a:r>
              <a:rPr lang="en-US" dirty="0"/>
              <a:t>Using JSON for all OCCv2 </a:t>
            </a:r>
            <a:r>
              <a:rPr lang="en-US" dirty="0" err="1"/>
              <a:t>Hybris</a:t>
            </a:r>
            <a:r>
              <a:rPr lang="en-US" dirty="0"/>
              <a:t> responses</a:t>
            </a:r>
          </a:p>
          <a:p>
            <a:r>
              <a:rPr lang="en-US" dirty="0" err="1"/>
              <a:t>upport</a:t>
            </a:r>
            <a:r>
              <a:rPr lang="en-US" dirty="0"/>
              <a:t> for anonymous cart transfer and cart merging to registered user on login</a:t>
            </a:r>
          </a:p>
          <a:p>
            <a:r>
              <a:rPr lang="en-US" dirty="0"/>
              <a:t>Anonymous checkout</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20</a:t>
            </a:fld>
            <a:endParaRPr lang="en-US" dirty="0"/>
          </a:p>
        </p:txBody>
      </p:sp>
    </p:spTree>
    <p:extLst>
      <p:ext uri="{BB962C8B-B14F-4D97-AF65-F5344CB8AC3E}">
        <p14:creationId xmlns:p14="http://schemas.microsoft.com/office/powerpoint/2010/main" val="21170053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Notes AEM </a:t>
            </a:r>
            <a:r>
              <a:rPr lang="en-US" dirty="0" smtClean="0"/>
              <a:t>6.2 Commerce</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lstStyle/>
          <a:p>
            <a:r>
              <a:rPr lang="en-US" dirty="0"/>
              <a:t>Product collection enhancements</a:t>
            </a:r>
          </a:p>
          <a:p>
            <a:pPr lvl="1"/>
            <a:r>
              <a:rPr lang="en-US" dirty="0"/>
              <a:t>query-based collection</a:t>
            </a:r>
          </a:p>
          <a:p>
            <a:pPr lvl="1"/>
            <a:r>
              <a:rPr lang="en-US" dirty="0"/>
              <a:t>collection-based collections)</a:t>
            </a:r>
          </a:p>
          <a:p>
            <a:endParaRPr lang="en-US" dirty="0"/>
          </a:p>
          <a:p>
            <a:r>
              <a:rPr lang="en-US" dirty="0"/>
              <a:t>Support product classifications</a:t>
            </a:r>
          </a:p>
          <a:p>
            <a:endParaRPr lang="en-US" dirty="0"/>
          </a:p>
          <a:p>
            <a:r>
              <a:rPr lang="en-US" dirty="0"/>
              <a:t>CSV-Importer supports multiple assets</a:t>
            </a:r>
          </a:p>
          <a:p>
            <a:endParaRPr lang="en-US" dirty="0"/>
          </a:p>
          <a:p>
            <a:r>
              <a:rPr lang="en-US" dirty="0"/>
              <a:t>Tech preview of </a:t>
            </a:r>
            <a:r>
              <a:rPr lang="en-US" dirty="0" smtClean="0"/>
              <a:t>smart-list</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21</a:t>
            </a:fld>
            <a:endParaRPr lang="en-US" dirty="0"/>
          </a:p>
        </p:txBody>
      </p:sp>
    </p:spTree>
    <p:extLst>
      <p:ext uri="{BB962C8B-B14F-4D97-AF65-F5344CB8AC3E}">
        <p14:creationId xmlns:p14="http://schemas.microsoft.com/office/powerpoint/2010/main" val="3161822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4 Layers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22</a:t>
            </a:fld>
            <a:endParaRPr lang="en-US" dirty="0"/>
          </a:p>
        </p:txBody>
      </p:sp>
      <p:sp>
        <p:nvSpPr>
          <p:cNvPr id="5" name="Rounded Rectangle 4"/>
          <p:cNvSpPr/>
          <p:nvPr/>
        </p:nvSpPr>
        <p:spPr>
          <a:xfrm>
            <a:off x="671640" y="854771"/>
            <a:ext cx="10868433" cy="993594"/>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73474" y="895244"/>
            <a:ext cx="5165881" cy="523220"/>
          </a:xfrm>
          <a:prstGeom prst="rect">
            <a:avLst/>
          </a:prstGeom>
          <a:solidFill>
            <a:srgbClr val="94A61F"/>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AEM </a:t>
            </a:r>
            <a:r>
              <a:rPr lang="en-AU" sz="2800" b="1" dirty="0" smtClean="0">
                <a:ln w="12700">
                  <a:solidFill>
                    <a:schemeClr val="tx2">
                      <a:satMod val="155000"/>
                    </a:schemeClr>
                  </a:solidFill>
                  <a:prstDash val="solid"/>
                </a:ln>
                <a:effectLst>
                  <a:outerShdw blurRad="41275" dist="20320" dir="1800000" algn="tl" rotWithShape="0">
                    <a:srgbClr val="000000">
                      <a:alpha val="40000"/>
                    </a:srgbClr>
                  </a:outerShdw>
                </a:effectLst>
              </a:rPr>
              <a:t>E-</a:t>
            </a: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Commerce Components</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9" name="Rounded Rectangle 8"/>
          <p:cNvSpPr/>
          <p:nvPr/>
        </p:nvSpPr>
        <p:spPr>
          <a:xfrm>
            <a:off x="671640" y="1976355"/>
            <a:ext cx="10868433" cy="781503"/>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526460" y="2102981"/>
            <a:ext cx="9335883" cy="523220"/>
          </a:xfrm>
          <a:prstGeom prst="rect">
            <a:avLst/>
          </a:prstGeom>
          <a:solidFill>
            <a:srgbClr val="94A61F"/>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AEM </a:t>
            </a:r>
            <a:r>
              <a:rPr lang="en-AU" sz="2800" b="1" dirty="0" smtClean="0">
                <a:ln w="12700">
                  <a:solidFill>
                    <a:schemeClr val="tx2">
                      <a:satMod val="155000"/>
                    </a:schemeClr>
                  </a:solidFill>
                  <a:prstDash val="solid"/>
                </a:ln>
                <a:effectLst>
                  <a:outerShdw blurRad="41275" dist="20320" dir="1800000" algn="tl" rotWithShape="0">
                    <a:srgbClr val="000000">
                      <a:alpha val="40000"/>
                    </a:srgbClr>
                  </a:outerShdw>
                </a:effectLst>
              </a:rPr>
              <a:t>E-</a:t>
            </a: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Commerce API</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4" name="Rounded Rectangle 13"/>
          <p:cNvSpPr/>
          <p:nvPr/>
        </p:nvSpPr>
        <p:spPr>
          <a:xfrm>
            <a:off x="671640" y="4674983"/>
            <a:ext cx="10868433" cy="1686943"/>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26460" y="4674984"/>
            <a:ext cx="8800905" cy="523220"/>
          </a:xfrm>
          <a:prstGeom prst="rect">
            <a:avLst/>
          </a:prstGeom>
          <a:solidFill>
            <a:schemeClr val="accent1">
              <a:lumMod val="75000"/>
            </a:schemeClr>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JCR or E-Commerce Engine</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6" name="Rectangle 15"/>
          <p:cNvSpPr/>
          <p:nvPr/>
        </p:nvSpPr>
        <p:spPr>
          <a:xfrm>
            <a:off x="805969" y="5397260"/>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7" name="Rectangle 16"/>
          <p:cNvSpPr/>
          <p:nvPr/>
        </p:nvSpPr>
        <p:spPr>
          <a:xfrm>
            <a:off x="3516653" y="5397260"/>
            <a:ext cx="2356862" cy="75708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184986" y="5397260"/>
            <a:ext cx="2356862" cy="75708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890134" y="5397260"/>
            <a:ext cx="2356862" cy="75708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612232" y="5531644"/>
            <a:ext cx="684803"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JCR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2" name="Rectangle 21"/>
          <p:cNvSpPr/>
          <p:nvPr/>
        </p:nvSpPr>
        <p:spPr>
          <a:xfrm>
            <a:off x="4125564" y="5531644"/>
            <a:ext cx="118955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HYBRIS</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3" name="Rectangle 22"/>
          <p:cNvSpPr/>
          <p:nvPr/>
        </p:nvSpPr>
        <p:spPr>
          <a:xfrm>
            <a:off x="6275419" y="5531644"/>
            <a:ext cx="2140892"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ELASTIC PATH</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4" name="Rectangle 23"/>
          <p:cNvSpPr/>
          <p:nvPr/>
        </p:nvSpPr>
        <p:spPr>
          <a:xfrm>
            <a:off x="9555390" y="5531644"/>
            <a:ext cx="954107"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Other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5" name="Rounded Rectangle 24"/>
          <p:cNvSpPr/>
          <p:nvPr/>
        </p:nvSpPr>
        <p:spPr>
          <a:xfrm>
            <a:off x="671640" y="2885835"/>
            <a:ext cx="10868433" cy="1686943"/>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6460" y="2885836"/>
            <a:ext cx="8800905" cy="523220"/>
          </a:xfrm>
          <a:prstGeom prst="rect">
            <a:avLst/>
          </a:prstGeom>
          <a:solidFill>
            <a:srgbClr val="94A61F"/>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AEM E-Commerce Implementation</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27" name="Rectangle 26"/>
          <p:cNvSpPr/>
          <p:nvPr/>
        </p:nvSpPr>
        <p:spPr>
          <a:xfrm>
            <a:off x="805969"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8" name="Rectangle 27"/>
          <p:cNvSpPr/>
          <p:nvPr/>
        </p:nvSpPr>
        <p:spPr>
          <a:xfrm>
            <a:off x="3516653"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9" name="Rectangle 28"/>
          <p:cNvSpPr/>
          <p:nvPr/>
        </p:nvSpPr>
        <p:spPr>
          <a:xfrm>
            <a:off x="6184986"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0" name="Rectangle 29"/>
          <p:cNvSpPr/>
          <p:nvPr/>
        </p:nvSpPr>
        <p:spPr>
          <a:xfrm>
            <a:off x="8890134"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1" name="Rectangle 30"/>
          <p:cNvSpPr/>
          <p:nvPr/>
        </p:nvSpPr>
        <p:spPr>
          <a:xfrm>
            <a:off x="1612232" y="3742496"/>
            <a:ext cx="684803"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JCR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2" name="Rectangle 31"/>
          <p:cNvSpPr/>
          <p:nvPr/>
        </p:nvSpPr>
        <p:spPr>
          <a:xfrm>
            <a:off x="4125564" y="3742496"/>
            <a:ext cx="118955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HYBRIS</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3" name="Rectangle 32"/>
          <p:cNvSpPr/>
          <p:nvPr/>
        </p:nvSpPr>
        <p:spPr>
          <a:xfrm>
            <a:off x="6275419" y="3742496"/>
            <a:ext cx="2140892"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ELASTIC PATH</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4" name="Rectangle 33"/>
          <p:cNvSpPr/>
          <p:nvPr/>
        </p:nvSpPr>
        <p:spPr>
          <a:xfrm>
            <a:off x="9555390" y="3742496"/>
            <a:ext cx="954107"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Other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5" name="Rectangle 34"/>
          <p:cNvSpPr/>
          <p:nvPr/>
        </p:nvSpPr>
        <p:spPr>
          <a:xfrm>
            <a:off x="2955237" y="1418464"/>
            <a:ext cx="1758486"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362466" y="1333554"/>
            <a:ext cx="736509"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Cart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9" name="Rectangle 38"/>
          <p:cNvSpPr/>
          <p:nvPr/>
        </p:nvSpPr>
        <p:spPr>
          <a:xfrm>
            <a:off x="976938" y="1418464"/>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226140" y="1333554"/>
            <a:ext cx="123623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Product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43" name="Rectangle 42"/>
          <p:cNvSpPr/>
          <p:nvPr/>
        </p:nvSpPr>
        <p:spPr>
          <a:xfrm>
            <a:off x="5006195" y="1439482"/>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255397" y="1354572"/>
            <a:ext cx="123623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Product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45" name="Rectangle 44"/>
          <p:cNvSpPr/>
          <p:nvPr/>
        </p:nvSpPr>
        <p:spPr>
          <a:xfrm>
            <a:off x="7198564" y="1436543"/>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7338764" y="1351633"/>
            <a:ext cx="1454244"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Checkout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47" name="Rectangle 46"/>
          <p:cNvSpPr/>
          <p:nvPr/>
        </p:nvSpPr>
        <p:spPr>
          <a:xfrm>
            <a:off x="9360039" y="1436543"/>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9353516" y="1386700"/>
            <a:ext cx="1616134"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Promotion</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7175560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1</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23</a:t>
            </a:fld>
            <a:endParaRPr lang="en-US" dirty="0"/>
          </a:p>
        </p:txBody>
      </p:sp>
      <p:pic>
        <p:nvPicPr>
          <p:cNvPr id="4" name="Picture 3"/>
          <p:cNvPicPr>
            <a:picLocks noChangeAspect="1"/>
          </p:cNvPicPr>
          <p:nvPr/>
        </p:nvPicPr>
        <p:blipFill>
          <a:blip r:embed="rId2"/>
          <a:stretch>
            <a:fillRect/>
          </a:stretch>
        </p:blipFill>
        <p:spPr>
          <a:xfrm>
            <a:off x="304720" y="1532849"/>
            <a:ext cx="7141227" cy="3654959"/>
          </a:xfrm>
          <a:prstGeom prst="rect">
            <a:avLst/>
          </a:prstGeom>
        </p:spPr>
      </p:pic>
      <p:sp>
        <p:nvSpPr>
          <p:cNvPr id="41" name="Inhaltsplatzhalter 2"/>
          <p:cNvSpPr>
            <a:spLocks noGrp="1"/>
          </p:cNvSpPr>
          <p:nvPr>
            <p:ph idx="4294967295"/>
          </p:nvPr>
        </p:nvSpPr>
        <p:spPr>
          <a:xfrm>
            <a:off x="7585123" y="1295400"/>
            <a:ext cx="4298981" cy="5181600"/>
          </a:xfrm>
          <a:prstGeom prst="rect">
            <a:avLst/>
          </a:prstGeom>
        </p:spPr>
        <p:txBody>
          <a:bodyPr>
            <a:normAutofit/>
          </a:bodyPr>
          <a:lstStyle/>
          <a:p>
            <a:pPr marL="0" indent="0">
              <a:buNone/>
            </a:pPr>
            <a:endParaRPr lang="en-US" dirty="0" smtClean="0"/>
          </a:p>
          <a:p>
            <a:pPr marL="0" lvl="0" indent="0">
              <a:buNone/>
            </a:pPr>
            <a:r>
              <a:rPr lang="en-US" dirty="0" smtClean="0">
                <a:solidFill>
                  <a:srgbClr val="DF8D04"/>
                </a:solidFill>
              </a:rPr>
              <a:t>1. E-Commerce components</a:t>
            </a:r>
          </a:p>
          <a:p>
            <a:pPr lvl="1"/>
            <a:r>
              <a:rPr lang="en-US" dirty="0" smtClean="0"/>
              <a:t>Front</a:t>
            </a:r>
            <a:r>
              <a:rPr lang="en-US" dirty="0"/>
              <a:t>-end functionality and the shop as viewed by the user. </a:t>
            </a:r>
            <a:endParaRPr lang="en-US" dirty="0" smtClean="0"/>
          </a:p>
          <a:p>
            <a:pPr lvl="1"/>
            <a:r>
              <a:rPr lang="en-US" dirty="0" smtClean="0"/>
              <a:t>Rely </a:t>
            </a:r>
            <a:r>
              <a:rPr lang="en-US" dirty="0"/>
              <a:t>on the eCommerce API to retrieve product data and perform actions related to the commerce </a:t>
            </a:r>
            <a:r>
              <a:rPr lang="en-US" dirty="0" smtClean="0"/>
              <a:t>engine.</a:t>
            </a:r>
          </a:p>
          <a:p>
            <a:pPr lvl="1"/>
            <a:endParaRPr lang="en-US" dirty="0"/>
          </a:p>
          <a:p>
            <a:pPr lvl="1"/>
            <a:r>
              <a:rPr lang="en-US" b="1" dirty="0" smtClean="0">
                <a:solidFill>
                  <a:schemeClr val="accent3">
                    <a:lumMod val="75000"/>
                  </a:schemeClr>
                </a:solidFill>
              </a:rPr>
              <a:t>Labs 2 and 3</a:t>
            </a:r>
          </a:p>
        </p:txBody>
      </p:sp>
    </p:spTree>
    <p:extLst>
      <p:ext uri="{BB962C8B-B14F-4D97-AF65-F5344CB8AC3E}">
        <p14:creationId xmlns:p14="http://schemas.microsoft.com/office/powerpoint/2010/main" val="2204005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2</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24</a:t>
            </a:fld>
            <a:endParaRPr lang="en-US" dirty="0"/>
          </a:p>
        </p:txBody>
      </p:sp>
      <p:sp>
        <p:nvSpPr>
          <p:cNvPr id="41" name="Inhaltsplatzhalter 2"/>
          <p:cNvSpPr>
            <a:spLocks noGrp="1"/>
          </p:cNvSpPr>
          <p:nvPr>
            <p:ph idx="4294967295"/>
          </p:nvPr>
        </p:nvSpPr>
        <p:spPr>
          <a:xfrm>
            <a:off x="7585123" y="1295400"/>
            <a:ext cx="4298981" cy="5181600"/>
          </a:xfrm>
          <a:prstGeom prst="rect">
            <a:avLst/>
          </a:prstGeom>
        </p:spPr>
        <p:txBody>
          <a:bodyPr>
            <a:normAutofit/>
          </a:bodyPr>
          <a:lstStyle/>
          <a:p>
            <a:pPr marL="0" indent="0">
              <a:buNone/>
            </a:pPr>
            <a:endParaRPr lang="en-US" dirty="0" smtClean="0"/>
          </a:p>
          <a:p>
            <a:pPr marL="0" lvl="0" indent="0">
              <a:buNone/>
            </a:pPr>
            <a:r>
              <a:rPr lang="en-US" dirty="0" smtClean="0">
                <a:solidFill>
                  <a:srgbClr val="DF8D04"/>
                </a:solidFill>
              </a:rPr>
              <a:t>2. E</a:t>
            </a:r>
            <a:r>
              <a:rPr lang="en-US" dirty="0">
                <a:solidFill>
                  <a:srgbClr val="DF8D04"/>
                </a:solidFill>
              </a:rPr>
              <a:t>-Commerce API</a:t>
            </a:r>
          </a:p>
          <a:p>
            <a:pPr lvl="1"/>
            <a:r>
              <a:rPr lang="en-US" dirty="0"/>
              <a:t>The central piece of AEM E-Commerce Architecture.</a:t>
            </a:r>
          </a:p>
          <a:p>
            <a:pPr lvl="1"/>
            <a:r>
              <a:rPr lang="en-US" dirty="0"/>
              <a:t>Frontend components can be built to implement an E-Commerce application.</a:t>
            </a:r>
            <a:endParaRPr lang="de-DE" dirty="0"/>
          </a:p>
          <a:p>
            <a:pPr lvl="1"/>
            <a:r>
              <a:rPr lang="en-US" dirty="0"/>
              <a:t>The API  is fixed by Adobe Experience Manager and cannot be adapted.</a:t>
            </a:r>
            <a:r>
              <a:rPr lang="de-DE" dirty="0"/>
              <a:t> </a:t>
            </a:r>
          </a:p>
          <a:p>
            <a:pPr lvl="1"/>
            <a:endParaRPr lang="en-US" dirty="0"/>
          </a:p>
          <a:p>
            <a:pPr lvl="1"/>
            <a:r>
              <a:rPr lang="en-US" b="1" dirty="0" smtClean="0">
                <a:solidFill>
                  <a:schemeClr val="accent3">
                    <a:lumMod val="75000"/>
                  </a:schemeClr>
                </a:solidFill>
              </a:rPr>
              <a:t>Labs 3</a:t>
            </a:r>
          </a:p>
        </p:txBody>
      </p:sp>
      <p:pic>
        <p:nvPicPr>
          <p:cNvPr id="5" name="Picture 4"/>
          <p:cNvPicPr>
            <a:picLocks noChangeAspect="1"/>
          </p:cNvPicPr>
          <p:nvPr/>
        </p:nvPicPr>
        <p:blipFill>
          <a:blip r:embed="rId2"/>
          <a:stretch>
            <a:fillRect/>
          </a:stretch>
        </p:blipFill>
        <p:spPr>
          <a:xfrm>
            <a:off x="304721" y="1591116"/>
            <a:ext cx="7166984" cy="3644796"/>
          </a:xfrm>
          <a:prstGeom prst="rect">
            <a:avLst/>
          </a:prstGeom>
        </p:spPr>
      </p:pic>
    </p:spTree>
    <p:extLst>
      <p:ext uri="{BB962C8B-B14F-4D97-AF65-F5344CB8AC3E}">
        <p14:creationId xmlns:p14="http://schemas.microsoft.com/office/powerpoint/2010/main" val="2630315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25</a:t>
            </a:fld>
            <a:endParaRPr lang="en-US" dirty="0"/>
          </a:p>
        </p:txBody>
      </p:sp>
      <p:sp>
        <p:nvSpPr>
          <p:cNvPr id="41" name="Inhaltsplatzhalter 2"/>
          <p:cNvSpPr>
            <a:spLocks noGrp="1"/>
          </p:cNvSpPr>
          <p:nvPr>
            <p:ph idx="4294967295"/>
          </p:nvPr>
        </p:nvSpPr>
        <p:spPr>
          <a:xfrm>
            <a:off x="7585123" y="1295400"/>
            <a:ext cx="4298981" cy="5181600"/>
          </a:xfrm>
          <a:prstGeom prst="rect">
            <a:avLst/>
          </a:prstGeom>
        </p:spPr>
        <p:txBody>
          <a:bodyPr>
            <a:normAutofit fontScale="92500" lnSpcReduction="20000"/>
          </a:bodyPr>
          <a:lstStyle/>
          <a:p>
            <a:pPr marL="0" indent="0">
              <a:buNone/>
            </a:pPr>
            <a:endParaRPr lang="en-US" dirty="0" smtClean="0"/>
          </a:p>
          <a:p>
            <a:pPr marL="0" lvl="0" indent="0">
              <a:buNone/>
            </a:pPr>
            <a:r>
              <a:rPr lang="en-US" dirty="0" smtClean="0">
                <a:solidFill>
                  <a:srgbClr val="DF8D04"/>
                </a:solidFill>
              </a:rPr>
              <a:t>3. E</a:t>
            </a:r>
            <a:r>
              <a:rPr lang="en-US" dirty="0">
                <a:solidFill>
                  <a:srgbClr val="DF8D04"/>
                </a:solidFill>
              </a:rPr>
              <a:t>-Commerce provider implementation</a:t>
            </a:r>
          </a:p>
          <a:p>
            <a:pPr lvl="1"/>
            <a:r>
              <a:rPr lang="en-US" dirty="0"/>
              <a:t>The </a:t>
            </a:r>
            <a:r>
              <a:rPr lang="en-US" dirty="0" err="1"/>
              <a:t>eCommerce</a:t>
            </a:r>
            <a:r>
              <a:rPr lang="en-US" dirty="0"/>
              <a:t> API can be implemented to integrate with a 3</a:t>
            </a:r>
            <a:r>
              <a:rPr lang="en-US" baseline="30000" dirty="0"/>
              <a:t>rd</a:t>
            </a:r>
            <a:r>
              <a:rPr lang="en-US" dirty="0"/>
              <a:t> party </a:t>
            </a:r>
            <a:r>
              <a:rPr lang="en-US" dirty="0" err="1"/>
              <a:t>eCommerce</a:t>
            </a:r>
            <a:r>
              <a:rPr lang="en-US" dirty="0"/>
              <a:t> application (or) to create a custom (native) implementation.</a:t>
            </a:r>
            <a:endParaRPr lang="de-DE" dirty="0"/>
          </a:p>
          <a:p>
            <a:pPr lvl="1"/>
            <a:r>
              <a:rPr lang="en-US" dirty="0"/>
              <a:t>Default : AEM implementation based on GRANITE (formerly CRX) </a:t>
            </a:r>
          </a:p>
          <a:p>
            <a:pPr lvl="1"/>
            <a:r>
              <a:rPr lang="en-US" dirty="0"/>
              <a:t>Reference Implementations by Adobe : </a:t>
            </a:r>
            <a:r>
              <a:rPr lang="en-US" dirty="0" err="1"/>
              <a:t>Hybris</a:t>
            </a:r>
            <a:r>
              <a:rPr lang="en-US" dirty="0"/>
              <a:t>, Elastic Path, </a:t>
            </a:r>
            <a:r>
              <a:rPr lang="en-US" dirty="0" err="1"/>
              <a:t>Intershop</a:t>
            </a:r>
            <a:endParaRPr lang="en-US" dirty="0"/>
          </a:p>
          <a:p>
            <a:pPr lvl="1"/>
            <a:r>
              <a:rPr lang="en-US" dirty="0"/>
              <a:t>Reference Implementation through Partners : Oracle ATG, IBM Commerce.</a:t>
            </a:r>
            <a:endParaRPr lang="de-DE" dirty="0"/>
          </a:p>
          <a:p>
            <a:pPr marL="0" lvl="0" indent="0">
              <a:buNone/>
            </a:pPr>
            <a:endParaRPr lang="en-US" dirty="0"/>
          </a:p>
          <a:p>
            <a:pPr lvl="1"/>
            <a:r>
              <a:rPr lang="en-US" b="1" dirty="0" smtClean="0">
                <a:solidFill>
                  <a:schemeClr val="accent3">
                    <a:lumMod val="75000"/>
                  </a:schemeClr>
                </a:solidFill>
              </a:rPr>
              <a:t>Labs 3 and 4</a:t>
            </a:r>
          </a:p>
        </p:txBody>
      </p:sp>
      <p:pic>
        <p:nvPicPr>
          <p:cNvPr id="5" name="Picture 4"/>
          <p:cNvPicPr>
            <a:picLocks noChangeAspect="1"/>
          </p:cNvPicPr>
          <p:nvPr/>
        </p:nvPicPr>
        <p:blipFill>
          <a:blip r:embed="rId2"/>
          <a:stretch>
            <a:fillRect/>
          </a:stretch>
        </p:blipFill>
        <p:spPr>
          <a:xfrm>
            <a:off x="304721" y="1567640"/>
            <a:ext cx="7007546" cy="3563900"/>
          </a:xfrm>
          <a:prstGeom prst="rect">
            <a:avLst/>
          </a:prstGeom>
        </p:spPr>
      </p:pic>
    </p:spTree>
    <p:extLst>
      <p:ext uri="{BB962C8B-B14F-4D97-AF65-F5344CB8AC3E}">
        <p14:creationId xmlns:p14="http://schemas.microsoft.com/office/powerpoint/2010/main" val="266090164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4</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26</a:t>
            </a:fld>
            <a:endParaRPr lang="en-US" dirty="0"/>
          </a:p>
        </p:txBody>
      </p:sp>
      <p:sp>
        <p:nvSpPr>
          <p:cNvPr id="41" name="Inhaltsplatzhalter 2"/>
          <p:cNvSpPr>
            <a:spLocks noGrp="1"/>
          </p:cNvSpPr>
          <p:nvPr>
            <p:ph idx="4294967295"/>
          </p:nvPr>
        </p:nvSpPr>
        <p:spPr>
          <a:xfrm>
            <a:off x="7585123" y="1295400"/>
            <a:ext cx="4298981" cy="5181600"/>
          </a:xfrm>
          <a:prstGeom prst="rect">
            <a:avLst/>
          </a:prstGeom>
        </p:spPr>
        <p:txBody>
          <a:bodyPr>
            <a:normAutofit/>
          </a:bodyPr>
          <a:lstStyle/>
          <a:p>
            <a:pPr marL="0" indent="0">
              <a:buNone/>
            </a:pPr>
            <a:endParaRPr lang="en-US" dirty="0" smtClean="0"/>
          </a:p>
          <a:p>
            <a:pPr marL="0" lvl="0" indent="0">
              <a:buNone/>
            </a:pPr>
            <a:r>
              <a:rPr lang="en-US" dirty="0">
                <a:solidFill>
                  <a:schemeClr val="accent4">
                    <a:lumMod val="75000"/>
                  </a:schemeClr>
                </a:solidFill>
              </a:rPr>
              <a:t>4. </a:t>
            </a:r>
            <a:r>
              <a:rPr lang="en-US" dirty="0">
                <a:solidFill>
                  <a:srgbClr val="DF8D04"/>
                </a:solidFill>
              </a:rPr>
              <a:t>E-Commerce Engine</a:t>
            </a:r>
          </a:p>
          <a:p>
            <a:pPr lvl="1"/>
            <a:r>
              <a:rPr lang="en-US" dirty="0"/>
              <a:t>E-Commerce backend integrated in the provider implementation. </a:t>
            </a:r>
          </a:p>
          <a:p>
            <a:pPr lvl="1"/>
            <a:r>
              <a:rPr lang="en-US" dirty="0"/>
              <a:t>Example: JCR, </a:t>
            </a:r>
            <a:r>
              <a:rPr lang="en-US" dirty="0" err="1"/>
              <a:t>Hybris</a:t>
            </a:r>
            <a:r>
              <a:rPr lang="en-US" dirty="0"/>
              <a:t>, Elastic Path, Oracle ATG, IBM Commerce etc.</a:t>
            </a:r>
          </a:p>
          <a:p>
            <a:pPr marL="275851" lvl="1" indent="0">
              <a:buNone/>
            </a:pPr>
            <a:endParaRPr lang="en-US" dirty="0"/>
          </a:p>
          <a:p>
            <a:pPr lvl="1"/>
            <a:r>
              <a:rPr lang="en-US" b="1" dirty="0" smtClean="0">
                <a:solidFill>
                  <a:schemeClr val="accent3">
                    <a:lumMod val="75000"/>
                  </a:schemeClr>
                </a:solidFill>
              </a:rPr>
              <a:t>Labs 4</a:t>
            </a:r>
          </a:p>
        </p:txBody>
      </p:sp>
      <p:pic>
        <p:nvPicPr>
          <p:cNvPr id="6" name="Picture 5"/>
          <p:cNvPicPr>
            <a:picLocks noChangeAspect="1"/>
          </p:cNvPicPr>
          <p:nvPr/>
        </p:nvPicPr>
        <p:blipFill>
          <a:blip r:embed="rId2"/>
          <a:stretch>
            <a:fillRect/>
          </a:stretch>
        </p:blipFill>
        <p:spPr>
          <a:xfrm>
            <a:off x="304721" y="1550246"/>
            <a:ext cx="7178184" cy="3650876"/>
          </a:xfrm>
          <a:prstGeom prst="rect">
            <a:avLst/>
          </a:prstGeom>
        </p:spPr>
      </p:pic>
    </p:spTree>
    <p:extLst>
      <p:ext uri="{BB962C8B-B14F-4D97-AF65-F5344CB8AC3E}">
        <p14:creationId xmlns:p14="http://schemas.microsoft.com/office/powerpoint/2010/main" val="17973774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pPr algn="ctr"/>
              <a:t>27</a:t>
            </a:fld>
            <a:endParaRPr lang="en-US" dirty="0"/>
          </a:p>
        </p:txBody>
      </p:sp>
      <p:sp>
        <p:nvSpPr>
          <p:cNvPr id="6" name="TextBox 5"/>
          <p:cNvSpPr txBox="1"/>
          <p:nvPr/>
        </p:nvSpPr>
        <p:spPr>
          <a:xfrm>
            <a:off x="1761924" y="2268515"/>
            <a:ext cx="8664986" cy="797227"/>
          </a:xfrm>
          <a:prstGeom prst="rect">
            <a:avLst/>
          </a:prstGeom>
          <a:noFill/>
        </p:spPr>
        <p:txBody>
          <a:bodyPr wrap="none" rtlCol="0">
            <a:spAutoFit/>
          </a:bodyPr>
          <a:lstStyle/>
          <a:p>
            <a:pPr algn="ctr">
              <a:lnSpc>
                <a:spcPts val="5300"/>
              </a:lnSpc>
            </a:pPr>
            <a:r>
              <a:rPr lang="en-US" sz="5400" dirty="0" smtClean="0">
                <a:solidFill>
                  <a:schemeClr val="bg1"/>
                </a:solidFill>
              </a:rPr>
              <a:t>AEM Commerce – Key Terms</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1561678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Key Terms – Part 1/3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28</a:t>
            </a:fld>
            <a:endParaRPr lang="en-US" dirty="0"/>
          </a:p>
        </p:txBody>
      </p:sp>
      <p:sp>
        <p:nvSpPr>
          <p:cNvPr id="4" name="Content Placeholder 3"/>
          <p:cNvSpPr>
            <a:spLocks noGrp="1"/>
          </p:cNvSpPr>
          <p:nvPr>
            <p:ph idx="4294967295"/>
          </p:nvPr>
        </p:nvSpPr>
        <p:spPr>
          <a:xfrm>
            <a:off x="304721" y="990600"/>
            <a:ext cx="11579384" cy="5181600"/>
          </a:xfrm>
          <a:prstGeom prst="rect">
            <a:avLst/>
          </a:prstGeom>
        </p:spPr>
        <p:txBody>
          <a:bodyPr>
            <a:normAutofit/>
          </a:bodyPr>
          <a:lstStyle/>
          <a:p>
            <a:pPr marL="0" indent="0">
              <a:buNone/>
            </a:pPr>
            <a:r>
              <a:rPr lang="en-US" dirty="0" smtClean="0">
                <a:solidFill>
                  <a:srgbClr val="FF6600"/>
                </a:solidFill>
              </a:rPr>
              <a:t>1.  Product</a:t>
            </a:r>
          </a:p>
          <a:p>
            <a:pPr lvl="2"/>
            <a:r>
              <a:rPr lang="en-US" dirty="0"/>
              <a:t>Basic item in the shop</a:t>
            </a:r>
            <a:r>
              <a:rPr lang="en-US" dirty="0" smtClean="0"/>
              <a:t>.</a:t>
            </a:r>
          </a:p>
          <a:p>
            <a:pPr lvl="2"/>
            <a:r>
              <a:rPr lang="en-US" b="1" dirty="0" smtClean="0"/>
              <a:t>Example</a:t>
            </a:r>
            <a:r>
              <a:rPr lang="en-US" dirty="0" smtClean="0"/>
              <a:t>: Running </a:t>
            </a:r>
            <a:r>
              <a:rPr lang="en-US" dirty="0"/>
              <a:t>shoe Nairobi, </a:t>
            </a:r>
            <a:r>
              <a:rPr lang="en-US" dirty="0" smtClean="0"/>
              <a:t>Coat </a:t>
            </a:r>
            <a:r>
              <a:rPr lang="en-US" dirty="0"/>
              <a:t>Edmonton </a:t>
            </a:r>
            <a:r>
              <a:rPr lang="en-US" dirty="0" smtClean="0"/>
              <a:t>Winter, Honda Accord etc.</a:t>
            </a:r>
            <a:endParaRPr lang="en-US" dirty="0"/>
          </a:p>
          <a:p>
            <a:pPr marL="0" indent="0">
              <a:buNone/>
            </a:pPr>
            <a:endParaRPr lang="en-US" dirty="0"/>
          </a:p>
          <a:p>
            <a:pPr marL="0" indent="0">
              <a:buNone/>
            </a:pPr>
            <a:r>
              <a:rPr lang="en-US" dirty="0" smtClean="0">
                <a:solidFill>
                  <a:srgbClr val="FF6600"/>
                </a:solidFill>
              </a:rPr>
              <a:t>2.  Variant Axis</a:t>
            </a:r>
          </a:p>
          <a:p>
            <a:pPr lvl="2"/>
            <a:r>
              <a:rPr lang="en-US" dirty="0"/>
              <a:t>Attribute fine-grained property of a product can be implemented as a variant axis.</a:t>
            </a:r>
            <a:r>
              <a:rPr lang="de-DE" dirty="0"/>
              <a:t> </a:t>
            </a:r>
            <a:endParaRPr lang="en-US" dirty="0"/>
          </a:p>
          <a:p>
            <a:pPr lvl="2"/>
            <a:r>
              <a:rPr lang="en-US" dirty="0"/>
              <a:t>Common variant axes : </a:t>
            </a:r>
            <a:r>
              <a:rPr lang="en-US" b="1" dirty="0"/>
              <a:t>Color </a:t>
            </a:r>
            <a:r>
              <a:rPr lang="en-US" dirty="0"/>
              <a:t>and </a:t>
            </a:r>
            <a:r>
              <a:rPr lang="en-US" b="1" dirty="0" smtClean="0"/>
              <a:t>Size</a:t>
            </a:r>
          </a:p>
          <a:p>
            <a:pPr lvl="2"/>
            <a:r>
              <a:rPr lang="en-US" b="1" dirty="0"/>
              <a:t>Example</a:t>
            </a:r>
            <a:r>
              <a:rPr lang="en-US" dirty="0"/>
              <a:t>: </a:t>
            </a:r>
            <a:r>
              <a:rPr lang="en-US" dirty="0" smtClean="0"/>
              <a:t>Blue Nairobi running shoes, Nairobi </a:t>
            </a:r>
            <a:r>
              <a:rPr lang="en-US" dirty="0"/>
              <a:t>running </a:t>
            </a:r>
            <a:r>
              <a:rPr lang="en-US" dirty="0" smtClean="0"/>
              <a:t>shoes size 10, Automatic Honda Accord, Red Honda Accord </a:t>
            </a:r>
            <a:r>
              <a:rPr lang="en-US" dirty="0"/>
              <a:t>etc</a:t>
            </a:r>
            <a:r>
              <a:rPr lang="en-US" dirty="0" smtClean="0"/>
              <a:t>.</a:t>
            </a:r>
          </a:p>
          <a:p>
            <a:pPr marL="0" indent="0">
              <a:buNone/>
            </a:pPr>
            <a:endParaRPr lang="en-US" dirty="0"/>
          </a:p>
          <a:p>
            <a:pPr marL="0" indent="0">
              <a:buNone/>
            </a:pPr>
            <a:r>
              <a:rPr lang="en-US" dirty="0" smtClean="0">
                <a:solidFill>
                  <a:srgbClr val="FF6600"/>
                </a:solidFill>
              </a:rPr>
              <a:t>3.  Variant</a:t>
            </a:r>
          </a:p>
          <a:p>
            <a:pPr lvl="2"/>
            <a:r>
              <a:rPr lang="en-US" dirty="0"/>
              <a:t>A Type of </a:t>
            </a:r>
            <a:r>
              <a:rPr lang="en-US" dirty="0" smtClean="0"/>
              <a:t>product and has </a:t>
            </a:r>
            <a:r>
              <a:rPr lang="en-US" dirty="0"/>
              <a:t>one or more variant axis specified. </a:t>
            </a:r>
            <a:r>
              <a:rPr lang="en-US" dirty="0" smtClean="0"/>
              <a:t>Generally a Stock keeping Unit (SKU)</a:t>
            </a:r>
            <a:endParaRPr lang="en-US" b="1" dirty="0" smtClean="0"/>
          </a:p>
          <a:p>
            <a:pPr lvl="2"/>
            <a:r>
              <a:rPr lang="en-US" b="1" dirty="0" smtClean="0"/>
              <a:t>Example:</a:t>
            </a:r>
            <a:r>
              <a:rPr lang="en-US" dirty="0" smtClean="0"/>
              <a:t> Blue Nairobi Shoe of Size 10, Red Automatic Honda Accord etc.</a:t>
            </a:r>
            <a:endParaRPr lang="en-US" dirty="0"/>
          </a:p>
          <a:p>
            <a:pPr marL="457200" indent="-457200">
              <a:buFont typeface="+mj-lt"/>
              <a:buAutoNum type="arabicPeriod"/>
            </a:pP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4528299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AEM </a:t>
            </a:r>
            <a:r>
              <a:rPr lang="en-US" dirty="0"/>
              <a:t>Commerce – Key Terms – </a:t>
            </a:r>
            <a:r>
              <a:rPr lang="en-US" dirty="0" smtClean="0"/>
              <a:t>P</a:t>
            </a:r>
            <a:r>
              <a:rPr lang="de-DE" dirty="0" err="1" smtClean="0"/>
              <a:t>roducts</a:t>
            </a:r>
            <a:r>
              <a:rPr lang="de-DE" dirty="0" smtClean="0"/>
              <a:t>, </a:t>
            </a:r>
            <a:r>
              <a:rPr lang="de-DE" dirty="0" err="1" smtClean="0"/>
              <a:t>Variants</a:t>
            </a:r>
            <a:r>
              <a:rPr lang="de-DE" dirty="0" smtClean="0"/>
              <a:t> </a:t>
            </a:r>
            <a:r>
              <a:rPr lang="de-DE" dirty="0" err="1" smtClean="0"/>
              <a:t>and</a:t>
            </a:r>
            <a:r>
              <a:rPr lang="de-DE" dirty="0" smtClean="0"/>
              <a:t> Variant Axis – AS A SNAPSHOT</a:t>
            </a:r>
            <a:endParaRPr lang="de-DE" dirty="0"/>
          </a:p>
        </p:txBody>
      </p:sp>
      <p:pic>
        <p:nvPicPr>
          <p:cNvPr id="6" name="Bild 5"/>
          <p:cNvPicPr/>
          <p:nvPr/>
        </p:nvPicPr>
        <p:blipFill>
          <a:blip r:embed="rId2" cstate="print">
            <a:extLst>
              <a:ext uri="{28A0092B-C50C-407E-A947-70E740481C1C}">
                <a14:useLocalDpi xmlns:a14="http://schemas.microsoft.com/office/drawing/2010/main"/>
              </a:ext>
            </a:extLst>
          </a:blip>
          <a:srcRect/>
          <a:stretch>
            <a:fillRect/>
          </a:stretch>
        </p:blipFill>
        <p:spPr bwMode="auto">
          <a:xfrm>
            <a:off x="304721" y="843869"/>
            <a:ext cx="11579384" cy="5360988"/>
          </a:xfrm>
          <a:prstGeom prst="rect">
            <a:avLst/>
          </a:prstGeom>
          <a:noFill/>
          <a:ln>
            <a:noFill/>
          </a:ln>
        </p:spPr>
      </p:pic>
    </p:spTree>
    <p:extLst>
      <p:ext uri="{BB962C8B-B14F-4D97-AF65-F5344CB8AC3E}">
        <p14:creationId xmlns:p14="http://schemas.microsoft.com/office/powerpoint/2010/main" val="1716003540"/>
      </p:ext>
    </p:extLst>
  </p:cSld>
  <p:clrMapOvr>
    <a:masterClrMapping/>
  </p:clrMapOvr>
  <p:transition xmlns:p14="http://schemas.microsoft.com/office/powerpoint/2010/mai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lgn="ctr"/>
            <a:fld id="{90156F56-D5AE-4C6F-B826-C69D1BC521BB}" type="slidenum">
              <a:rPr lang="en-US" smtClean="0"/>
              <a:pPr algn="ctr"/>
              <a:t>3</a:t>
            </a:fld>
            <a:endParaRPr lang="en-US" dirty="0"/>
          </a:p>
        </p:txBody>
      </p:sp>
      <p:grpSp>
        <p:nvGrpSpPr>
          <p:cNvPr id="9" name="Group 8"/>
          <p:cNvGrpSpPr/>
          <p:nvPr/>
        </p:nvGrpSpPr>
        <p:grpSpPr>
          <a:xfrm>
            <a:off x="644878" y="760362"/>
            <a:ext cx="4241236" cy="5052467"/>
            <a:chOff x="9439987" y="3165584"/>
            <a:chExt cx="2494892" cy="3077557"/>
          </a:xfrm>
        </p:grpSpPr>
        <p:pic>
          <p:nvPicPr>
            <p:cNvPr id="10" name="Picture 9" descr="Business_Card_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11" name="Picture 10"/>
            <p:cNvPicPr>
              <a:picLocks noChangeArrowheads="1"/>
            </p:cNvPicPr>
            <p:nvPr/>
          </p:nvPicPr>
          <p:blipFill>
            <a:blip r:embed="rId3"/>
            <a:srcRect r="452" b="3084"/>
            <a:stretch>
              <a:fillRect/>
            </a:stretch>
          </p:blipFill>
          <p:spPr bwMode="auto">
            <a:xfrm>
              <a:off x="10093458" y="3384986"/>
              <a:ext cx="1841421" cy="2858155"/>
            </a:xfrm>
            <a:prstGeom prst="rect">
              <a:avLst/>
            </a:prstGeom>
            <a:noFill/>
            <a:ln w="12700" cap="rnd">
              <a:noFill/>
              <a:round/>
              <a:headEnd/>
              <a:tailEnd/>
            </a:ln>
          </p:spPr>
        </p:pic>
        <p:grpSp>
          <p:nvGrpSpPr>
            <p:cNvPr id="12" name="Group 11"/>
            <p:cNvGrpSpPr>
              <a:grpSpLocks/>
            </p:cNvGrpSpPr>
            <p:nvPr/>
          </p:nvGrpSpPr>
          <p:grpSpPr bwMode="auto">
            <a:xfrm>
              <a:off x="10245190" y="3544789"/>
              <a:ext cx="1381729" cy="2591279"/>
              <a:chOff x="0" y="0"/>
              <a:chExt cx="2568" cy="4816"/>
            </a:xfrm>
          </p:grpSpPr>
          <p:sp>
            <p:nvSpPr>
              <p:cNvPr id="18"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sp>
            <p:nvSpPr>
              <p:cNvPr id="19"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grpSp>
        <p:sp>
          <p:nvSpPr>
            <p:cNvPr id="15" name="Rectangle 14"/>
            <p:cNvSpPr>
              <a:spLocks/>
            </p:cNvSpPr>
            <p:nvPr/>
          </p:nvSpPr>
          <p:spPr bwMode="auto">
            <a:xfrm>
              <a:off x="10293614" y="3579224"/>
              <a:ext cx="1083031" cy="149978"/>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Varun Venkataraman</a:t>
              </a:r>
              <a:endParaRPr lang="en-US" sz="1600" b="1" dirty="0">
                <a:solidFill>
                  <a:srgbClr val="4D4D4D"/>
                </a:solidFill>
                <a:latin typeface="Adobe Clean" pitchFamily="34" charset="0"/>
                <a:ea typeface="ＭＳ Ｐゴシック" charset="-128"/>
                <a:sym typeface="Adobe Clean" pitchFamily="34" charset="0"/>
              </a:endParaRPr>
            </a:p>
          </p:txBody>
        </p:sp>
        <p:sp>
          <p:nvSpPr>
            <p:cNvPr id="16" name="Rectangle 15"/>
            <p:cNvSpPr>
              <a:spLocks/>
            </p:cNvSpPr>
            <p:nvPr/>
          </p:nvSpPr>
          <p:spPr bwMode="auto">
            <a:xfrm>
              <a:off x="10293615" y="3771913"/>
              <a:ext cx="1124009" cy="149978"/>
            </a:xfrm>
            <a:prstGeom prst="rect">
              <a:avLst/>
            </a:prstGeom>
            <a:noFill/>
            <a:ln w="12700">
              <a:noFill/>
              <a:miter lim="800000"/>
              <a:headEnd/>
              <a:tailEnd/>
            </a:ln>
          </p:spPr>
          <p:txBody>
            <a:bodyPr wrap="none" lIns="0" tIns="0" rIns="0" bIns="0">
              <a:spAutoFit/>
            </a:bodyPr>
            <a:lstStyle/>
            <a:p>
              <a:pPr defTabSz="914400">
                <a:defRPr/>
              </a:pPr>
              <a:r>
                <a:rPr lang="en-US" sz="1600" dirty="0" smtClean="0">
                  <a:solidFill>
                    <a:srgbClr val="4D4D4D"/>
                  </a:solidFill>
                  <a:latin typeface="Adobe Clean" pitchFamily="34" charset="0"/>
                  <a:ea typeface="ＭＳ Ｐゴシック" charset="-128"/>
                  <a:sym typeface="Adobe Clean" pitchFamily="34" charset="0"/>
                </a:rPr>
                <a:t>SENIOR </a:t>
              </a:r>
              <a:r>
                <a:rPr lang="en-US" sz="1600" dirty="0" smtClean="0">
                  <a:solidFill>
                    <a:srgbClr val="4D4D4D"/>
                  </a:solidFill>
                  <a:latin typeface="Adobe Clean" pitchFamily="34" charset="0"/>
                  <a:ea typeface="ＭＳ Ｐゴシック" charset="-128"/>
                  <a:sym typeface="Adobe Clean" pitchFamily="34" charset="0"/>
                </a:rPr>
                <a:t>CONSULTANT</a:t>
              </a:r>
              <a:endParaRPr lang="en-US" sz="1600" dirty="0">
                <a:solidFill>
                  <a:srgbClr val="4D4D4D"/>
                </a:solidFill>
                <a:latin typeface="Adobe Clean" pitchFamily="34" charset="0"/>
                <a:ea typeface="ＭＳ Ｐゴシック" charset="-128"/>
                <a:sym typeface="Adobe Clean" pitchFamily="34" charset="0"/>
              </a:endParaRPr>
            </a:p>
          </p:txBody>
        </p:sp>
        <p:sp>
          <p:nvSpPr>
            <p:cNvPr id="17" name="Rectangle 16"/>
            <p:cNvSpPr>
              <a:spLocks/>
            </p:cNvSpPr>
            <p:nvPr/>
          </p:nvSpPr>
          <p:spPr bwMode="auto">
            <a:xfrm>
              <a:off x="10293615" y="4247052"/>
              <a:ext cx="1436195" cy="164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600" b="1" dirty="0">
                  <a:solidFill>
                    <a:srgbClr val="4D4D4D"/>
                  </a:solidFill>
                  <a:latin typeface="Adobe Clean" pitchFamily="34" charset="0"/>
                  <a:ea typeface="MS PGothic" pitchFamily="34" charset="-128"/>
                  <a:sym typeface="Adobe Clean" pitchFamily="34" charset="0"/>
                </a:rPr>
                <a:t>Adobe</a:t>
              </a:r>
            </a:p>
            <a:p>
              <a:pPr defTabSz="914400"/>
              <a:r>
                <a:rPr lang="en-US" sz="1600" dirty="0">
                  <a:solidFill>
                    <a:srgbClr val="4D4D4D"/>
                  </a:solidFill>
                  <a:latin typeface="Adobe Clean" pitchFamily="34" charset="0"/>
                  <a:ea typeface="MS PGothic" pitchFamily="34" charset="-128"/>
                  <a:sym typeface="Adobe Clean" pitchFamily="34" charset="0"/>
                </a:rPr>
                <a:t>Suite 1001, </a:t>
              </a:r>
              <a:endParaRPr lang="en-US" sz="1600" dirty="0" smtClean="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rPr>
                <a:t>1 </a:t>
              </a:r>
              <a:r>
                <a:rPr lang="en-US" sz="1600" dirty="0">
                  <a:solidFill>
                    <a:srgbClr val="4D4D4D"/>
                  </a:solidFill>
                  <a:latin typeface="Adobe Clean" pitchFamily="34" charset="0"/>
                  <a:ea typeface="MS PGothic" pitchFamily="34" charset="-128"/>
                  <a:sym typeface="Adobe Clean" pitchFamily="34" charset="0"/>
                </a:rPr>
                <a:t>Queens Road, </a:t>
              </a:r>
              <a:endParaRPr lang="en-US" sz="1600" dirty="0" smtClean="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rPr>
                <a:t>Melbourne</a:t>
              </a:r>
            </a:p>
            <a:p>
              <a:pPr defTabSz="914400"/>
              <a:r>
                <a:rPr lang="en-US" sz="1600" dirty="0" smtClean="0">
                  <a:solidFill>
                    <a:srgbClr val="4D4D4D"/>
                  </a:solidFill>
                  <a:latin typeface="Adobe Clean" pitchFamily="34" charset="0"/>
                  <a:ea typeface="MS PGothic" pitchFamily="34" charset="-128"/>
                  <a:sym typeface="Adobe Clean" pitchFamily="34" charset="0"/>
                </a:rPr>
                <a:t>Victoria</a:t>
              </a: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hlinkClick r:id="rId4"/>
                </a:rPr>
                <a:t>vvenkata@</a:t>
              </a:r>
              <a:r>
                <a:rPr lang="en-US" sz="1600" dirty="0" smtClean="0">
                  <a:solidFill>
                    <a:srgbClr val="4D4D4D"/>
                  </a:solidFill>
                  <a:latin typeface="Adobe Clean" pitchFamily="34" charset="0"/>
                  <a:ea typeface="MS PGothic" pitchFamily="34" charset="-128"/>
                  <a:sym typeface="Adobe Clean" pitchFamily="34" charset="0"/>
                  <a:hlinkClick r:id="rId4"/>
                </a:rPr>
                <a:t>adobe.com</a:t>
              </a:r>
              <a:endParaRPr lang="en-US" sz="1600" dirty="0" smtClean="0">
                <a:solidFill>
                  <a:srgbClr val="4D4D4D"/>
                </a:solidFill>
                <a:latin typeface="Adobe Clean" pitchFamily="34" charset="0"/>
                <a:ea typeface="MS PGothic" pitchFamily="34" charset="-128"/>
                <a:sym typeface="Adobe Clean" pitchFamily="34" charset="0"/>
              </a:endParaRPr>
            </a:p>
            <a:p>
              <a:r>
                <a:rPr lang="en-US" sz="1600" dirty="0">
                  <a:solidFill>
                    <a:srgbClr val="4D4D4D"/>
                  </a:solidFill>
                  <a:latin typeface="Adobe Clean" pitchFamily="34" charset="0"/>
                  <a:ea typeface="MS PGothic" pitchFamily="34" charset="-128"/>
                  <a:sym typeface="Adobe Clean" pitchFamily="34" charset="0"/>
                  <a:hlinkClick r:id="rId5"/>
                </a:rPr>
                <a:t>http://</a:t>
              </a:r>
              <a:r>
                <a:rPr lang="en-US" sz="1600" dirty="0" smtClean="0">
                  <a:solidFill>
                    <a:srgbClr val="4D4D4D"/>
                  </a:solidFill>
                  <a:latin typeface="Adobe Clean" pitchFamily="34" charset="0"/>
                  <a:ea typeface="MS PGothic" pitchFamily="34" charset="-128"/>
                  <a:sym typeface="Adobe Clean" pitchFamily="34" charset="0"/>
                  <a:hlinkClick r:id="rId5"/>
                </a:rPr>
                <a:t>twitter.com/varunstech</a:t>
              </a:r>
              <a:r>
                <a:rPr lang="en-US" sz="1600" dirty="0" smtClean="0">
                  <a:solidFill>
                    <a:srgbClr val="4D4D4D"/>
                  </a:solidFill>
                  <a:latin typeface="Adobe Clean" pitchFamily="34" charset="0"/>
                  <a:ea typeface="MS PGothic" pitchFamily="34" charset="-128"/>
                  <a:sym typeface="Adobe Clean" pitchFamily="34" charset="0"/>
                </a:rPr>
                <a:t> </a:t>
              </a:r>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p:txBody>
        </p:sp>
      </p:grpSp>
      <p:grpSp>
        <p:nvGrpSpPr>
          <p:cNvPr id="20" name="Group 19"/>
          <p:cNvGrpSpPr/>
          <p:nvPr/>
        </p:nvGrpSpPr>
        <p:grpSpPr>
          <a:xfrm>
            <a:off x="7451222" y="736979"/>
            <a:ext cx="4241236" cy="5052467"/>
            <a:chOff x="9439987" y="3165584"/>
            <a:chExt cx="2494892" cy="3077557"/>
          </a:xfrm>
        </p:grpSpPr>
        <p:pic>
          <p:nvPicPr>
            <p:cNvPr id="21" name="Picture 20" descr="Business_Card_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22" name="Picture 21"/>
            <p:cNvPicPr>
              <a:picLocks noChangeArrowheads="1"/>
            </p:cNvPicPr>
            <p:nvPr/>
          </p:nvPicPr>
          <p:blipFill>
            <a:blip r:embed="rId3"/>
            <a:srcRect r="452" b="3084"/>
            <a:stretch>
              <a:fillRect/>
            </a:stretch>
          </p:blipFill>
          <p:spPr bwMode="auto">
            <a:xfrm>
              <a:off x="10093458" y="3384986"/>
              <a:ext cx="1841421" cy="2858155"/>
            </a:xfrm>
            <a:prstGeom prst="rect">
              <a:avLst/>
            </a:prstGeom>
            <a:noFill/>
            <a:ln w="12700" cap="rnd">
              <a:noFill/>
              <a:round/>
              <a:headEnd/>
              <a:tailEnd/>
            </a:ln>
          </p:spPr>
        </p:pic>
        <p:grpSp>
          <p:nvGrpSpPr>
            <p:cNvPr id="23" name="Group 22"/>
            <p:cNvGrpSpPr>
              <a:grpSpLocks/>
            </p:cNvGrpSpPr>
            <p:nvPr/>
          </p:nvGrpSpPr>
          <p:grpSpPr bwMode="auto">
            <a:xfrm>
              <a:off x="10245190" y="3544789"/>
              <a:ext cx="1381729" cy="2591279"/>
              <a:chOff x="0" y="0"/>
              <a:chExt cx="2568" cy="4816"/>
            </a:xfrm>
          </p:grpSpPr>
          <p:sp>
            <p:nvSpPr>
              <p:cNvPr id="27"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sp>
            <p:nvSpPr>
              <p:cNvPr id="28"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grpSp>
        <p:sp>
          <p:nvSpPr>
            <p:cNvPr id="24" name="Rectangle 23"/>
            <p:cNvSpPr>
              <a:spLocks/>
            </p:cNvSpPr>
            <p:nvPr/>
          </p:nvSpPr>
          <p:spPr bwMode="auto">
            <a:xfrm>
              <a:off x="10293614" y="3579224"/>
              <a:ext cx="550689" cy="149978"/>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Mark </a:t>
              </a:r>
              <a:r>
                <a:rPr lang="en-US" sz="1600" b="1" dirty="0" err="1" smtClean="0">
                  <a:solidFill>
                    <a:srgbClr val="4D4D4D"/>
                  </a:solidFill>
                  <a:latin typeface="Adobe Clean" pitchFamily="34" charset="0"/>
                  <a:ea typeface="ＭＳ Ｐゴシック" charset="-128"/>
                  <a:sym typeface="Adobe Clean" pitchFamily="34" charset="0"/>
                </a:rPr>
                <a:t>Szulc</a:t>
              </a:r>
              <a:endParaRPr lang="en-US" sz="1600" b="1" dirty="0">
                <a:solidFill>
                  <a:srgbClr val="4D4D4D"/>
                </a:solidFill>
                <a:latin typeface="Adobe Clean" pitchFamily="34" charset="0"/>
                <a:ea typeface="ＭＳ Ｐゴシック" charset="-128"/>
                <a:sym typeface="Adobe Clean" pitchFamily="34" charset="0"/>
              </a:endParaRPr>
            </a:p>
          </p:txBody>
        </p:sp>
        <p:sp>
          <p:nvSpPr>
            <p:cNvPr id="25" name="Rectangle 24"/>
            <p:cNvSpPr>
              <a:spLocks/>
            </p:cNvSpPr>
            <p:nvPr/>
          </p:nvSpPr>
          <p:spPr bwMode="auto">
            <a:xfrm>
              <a:off x="10283239" y="3771913"/>
              <a:ext cx="1274883" cy="149978"/>
            </a:xfrm>
            <a:prstGeom prst="rect">
              <a:avLst/>
            </a:prstGeom>
            <a:noFill/>
            <a:ln w="12700">
              <a:noFill/>
              <a:miter lim="800000"/>
              <a:headEnd/>
              <a:tailEnd/>
            </a:ln>
          </p:spPr>
          <p:txBody>
            <a:bodyPr wrap="none" lIns="0" tIns="0" rIns="0" bIns="0">
              <a:spAutoFit/>
            </a:bodyPr>
            <a:lstStyle/>
            <a:p>
              <a:pPr defTabSz="914400">
                <a:defRPr/>
              </a:pPr>
              <a:r>
                <a:rPr lang="en-US" sz="1600" dirty="0" smtClean="0">
                  <a:solidFill>
                    <a:srgbClr val="4D4D4D"/>
                  </a:solidFill>
                  <a:latin typeface="Adobe Clean" pitchFamily="34" charset="0"/>
                  <a:ea typeface="ＭＳ Ｐゴシック" charset="-128"/>
                  <a:sym typeface="Adobe Clean" pitchFamily="34" charset="0"/>
                </a:rPr>
                <a:t>PRINCIPAL </a:t>
              </a:r>
              <a:r>
                <a:rPr lang="en-US" sz="1600" dirty="0" smtClean="0">
                  <a:solidFill>
                    <a:srgbClr val="4D4D4D"/>
                  </a:solidFill>
                  <a:latin typeface="Adobe Clean" pitchFamily="34" charset="0"/>
                  <a:ea typeface="ＭＳ Ｐゴシック" charset="-128"/>
                  <a:sym typeface="Adobe Clean" pitchFamily="34" charset="0"/>
                </a:rPr>
                <a:t>CONSULTANT</a:t>
              </a:r>
              <a:endParaRPr lang="en-US" sz="1600" dirty="0">
                <a:solidFill>
                  <a:srgbClr val="4D4D4D"/>
                </a:solidFill>
                <a:latin typeface="Adobe Clean" pitchFamily="34" charset="0"/>
                <a:ea typeface="ＭＳ Ｐゴシック" charset="-128"/>
                <a:sym typeface="Adobe Clean" pitchFamily="34" charset="0"/>
              </a:endParaRPr>
            </a:p>
          </p:txBody>
        </p:sp>
        <p:sp>
          <p:nvSpPr>
            <p:cNvPr id="26" name="Rectangle 25"/>
            <p:cNvSpPr>
              <a:spLocks/>
            </p:cNvSpPr>
            <p:nvPr/>
          </p:nvSpPr>
          <p:spPr bwMode="auto">
            <a:xfrm>
              <a:off x="10293615" y="4247052"/>
              <a:ext cx="1313807" cy="149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600" b="1" dirty="0">
                  <a:solidFill>
                    <a:srgbClr val="4D4D4D"/>
                  </a:solidFill>
                  <a:latin typeface="Adobe Clean" pitchFamily="34" charset="0"/>
                  <a:ea typeface="MS PGothic" pitchFamily="34" charset="-128"/>
                  <a:sym typeface="Adobe Clean" pitchFamily="34" charset="0"/>
                </a:rPr>
                <a:t>Adobe</a:t>
              </a:r>
            </a:p>
            <a:p>
              <a:r>
                <a:rPr lang="en-US" sz="1600" dirty="0">
                  <a:solidFill>
                    <a:srgbClr val="4D4D4D"/>
                  </a:solidFill>
                  <a:latin typeface="Adobe Clean" pitchFamily="34" charset="0"/>
                  <a:ea typeface="MS PGothic" pitchFamily="34" charset="-128"/>
                  <a:sym typeface="Adobe Clean" pitchFamily="34" charset="0"/>
                </a:rPr>
                <a:t>Darling Park, </a:t>
              </a:r>
              <a:r>
                <a:rPr lang="en-US" sz="1600" dirty="0" smtClean="0">
                  <a:solidFill>
                    <a:srgbClr val="4D4D4D"/>
                  </a:solidFill>
                  <a:latin typeface="Adobe Clean" pitchFamily="34" charset="0"/>
                  <a:ea typeface="MS PGothic" pitchFamily="34" charset="-128"/>
                  <a:sym typeface="Adobe Clean" pitchFamily="34" charset="0"/>
                </a:rPr>
                <a:t>Tower </a:t>
              </a:r>
              <a:r>
                <a:rPr lang="en-US" sz="1600" dirty="0">
                  <a:solidFill>
                    <a:srgbClr val="4D4D4D"/>
                  </a:solidFill>
                  <a:latin typeface="Adobe Clean" pitchFamily="34" charset="0"/>
                  <a:ea typeface="MS PGothic" pitchFamily="34" charset="-128"/>
                  <a:sym typeface="Adobe Clean" pitchFamily="34" charset="0"/>
                </a:rPr>
                <a:t>2</a:t>
              </a:r>
            </a:p>
            <a:p>
              <a:r>
                <a:rPr lang="en-US" sz="1600" dirty="0">
                  <a:solidFill>
                    <a:srgbClr val="4D4D4D"/>
                  </a:solidFill>
                  <a:latin typeface="Adobe Clean" pitchFamily="34" charset="0"/>
                  <a:ea typeface="MS PGothic" pitchFamily="34" charset="-128"/>
                  <a:sym typeface="Adobe Clean" pitchFamily="34" charset="0"/>
                </a:rPr>
                <a:t>Level 27, 201 Sussex Street</a:t>
              </a:r>
            </a:p>
            <a:p>
              <a:r>
                <a:rPr lang="en-US" sz="1600" dirty="0">
                  <a:solidFill>
                    <a:srgbClr val="4D4D4D"/>
                  </a:solidFill>
                  <a:latin typeface="Adobe Clean" pitchFamily="34" charset="0"/>
                  <a:ea typeface="MS PGothic" pitchFamily="34" charset="-128"/>
                  <a:sym typeface="Adobe Clean" pitchFamily="34" charset="0"/>
                </a:rPr>
                <a:t>Sydney </a:t>
              </a:r>
              <a:endParaRPr lang="en-US" sz="1600" dirty="0" smtClean="0">
                <a:solidFill>
                  <a:srgbClr val="4D4D4D"/>
                </a:solidFill>
                <a:latin typeface="Adobe Clean" pitchFamily="34" charset="0"/>
                <a:ea typeface="MS PGothic" pitchFamily="34" charset="-128"/>
                <a:sym typeface="Adobe Clean" pitchFamily="34" charset="0"/>
              </a:endParaRPr>
            </a:p>
            <a:p>
              <a:r>
                <a:rPr lang="en-US" sz="1600" dirty="0" smtClean="0">
                  <a:solidFill>
                    <a:srgbClr val="4D4D4D"/>
                  </a:solidFill>
                  <a:latin typeface="Adobe Clean" pitchFamily="34" charset="0"/>
                  <a:ea typeface="MS PGothic" pitchFamily="34" charset="-128"/>
                  <a:sym typeface="Adobe Clean" pitchFamily="34" charset="0"/>
                </a:rPr>
                <a:t>NSW</a:t>
              </a:r>
            </a:p>
            <a:p>
              <a:endParaRPr lang="en-US" sz="1600" dirty="0">
                <a:solidFill>
                  <a:srgbClr val="4D4D4D"/>
                </a:solidFill>
                <a:latin typeface="Adobe Clean" pitchFamily="34" charset="0"/>
                <a:ea typeface="MS PGothic" pitchFamily="34" charset="-128"/>
                <a:sym typeface="Adobe Clean" pitchFamily="34" charset="0"/>
              </a:endParaRPr>
            </a:p>
            <a:p>
              <a:r>
                <a:rPr lang="en-US" sz="1600" dirty="0">
                  <a:solidFill>
                    <a:srgbClr val="4D4D4D"/>
                  </a:solidFill>
                  <a:latin typeface="Adobe Clean" pitchFamily="34" charset="0"/>
                  <a:ea typeface="MS PGothic" pitchFamily="34" charset="-128"/>
                  <a:sym typeface="Adobe Clean" pitchFamily="34" charset="0"/>
                  <a:hlinkClick r:id="rId6"/>
                </a:rPr>
                <a:t>mszulc@</a:t>
              </a:r>
              <a:r>
                <a:rPr lang="en-US" sz="1600" dirty="0" smtClean="0">
                  <a:solidFill>
                    <a:srgbClr val="4D4D4D"/>
                  </a:solidFill>
                  <a:latin typeface="Adobe Clean" pitchFamily="34" charset="0"/>
                  <a:ea typeface="MS PGothic" pitchFamily="34" charset="-128"/>
                  <a:sym typeface="Adobe Clean" pitchFamily="34" charset="0"/>
                  <a:hlinkClick r:id="rId6"/>
                </a:rPr>
                <a:t>adobe.com</a:t>
              </a:r>
              <a:endParaRPr lang="en-US" sz="1600" dirty="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hlinkClick r:id="rId7"/>
                </a:rPr>
                <a:t>http</a:t>
              </a:r>
              <a:r>
                <a:rPr lang="en-US" sz="1600" dirty="0">
                  <a:solidFill>
                    <a:srgbClr val="4D4D4D"/>
                  </a:solidFill>
                  <a:latin typeface="Adobe Clean" pitchFamily="34" charset="0"/>
                  <a:ea typeface="MS PGothic" pitchFamily="34" charset="-128"/>
                  <a:sym typeface="Adobe Clean" pitchFamily="34" charset="0"/>
                  <a:hlinkClick r:id="rId7"/>
                </a:rPr>
                <a:t>://</a:t>
              </a:r>
              <a:r>
                <a:rPr lang="en-US" sz="1600" dirty="0" err="1">
                  <a:solidFill>
                    <a:srgbClr val="4D4D4D"/>
                  </a:solidFill>
                  <a:latin typeface="Adobe Clean" pitchFamily="34" charset="0"/>
                  <a:ea typeface="MS PGothic" pitchFamily="34" charset="-128"/>
                  <a:sym typeface="Adobe Clean" pitchFamily="34" charset="0"/>
                  <a:hlinkClick r:id="rId7"/>
                </a:rPr>
                <a:t>www.markszulc.com</a:t>
              </a:r>
              <a:endParaRPr lang="en-US" sz="1600" dirty="0">
                <a:solidFill>
                  <a:srgbClr val="4D4D4D"/>
                </a:solidFill>
                <a:latin typeface="Adobe Clean" pitchFamily="34" charset="0"/>
                <a:ea typeface="MS PGothic" pitchFamily="34" charset="-128"/>
                <a:sym typeface="Adobe Clean" pitchFamily="34" charset="0"/>
              </a:endParaRPr>
            </a:p>
            <a:p>
              <a:r>
                <a:rPr lang="en-US" sz="1600" dirty="0" smtClean="0">
                  <a:solidFill>
                    <a:srgbClr val="4D4D4D"/>
                  </a:solidFill>
                  <a:latin typeface="Adobe Clean" pitchFamily="34" charset="0"/>
                  <a:ea typeface="MS PGothic" pitchFamily="34" charset="-128"/>
                  <a:sym typeface="Adobe Clean" pitchFamily="34" charset="0"/>
                  <a:hlinkClick r:id="rId8"/>
                </a:rPr>
                <a:t>http</a:t>
              </a:r>
              <a:r>
                <a:rPr lang="en-US" sz="1600" dirty="0">
                  <a:solidFill>
                    <a:srgbClr val="4D4D4D"/>
                  </a:solidFill>
                  <a:latin typeface="Adobe Clean" pitchFamily="34" charset="0"/>
                  <a:ea typeface="MS PGothic" pitchFamily="34" charset="-128"/>
                  <a:sym typeface="Adobe Clean" pitchFamily="34" charset="0"/>
                  <a:hlinkClick r:id="rId8"/>
                </a:rPr>
                <a:t>://twitter.com/</a:t>
              </a:r>
              <a:r>
                <a:rPr lang="en-US" sz="1600" dirty="0" smtClean="0">
                  <a:solidFill>
                    <a:srgbClr val="4D4D4D"/>
                  </a:solidFill>
                  <a:latin typeface="Adobe Clean" pitchFamily="34" charset="0"/>
                  <a:ea typeface="MS PGothic" pitchFamily="34" charset="-128"/>
                  <a:sym typeface="Adobe Clean" pitchFamily="34" charset="0"/>
                  <a:hlinkClick r:id="rId8"/>
                </a:rPr>
                <a:t>mszulc</a:t>
              </a:r>
              <a:r>
                <a:rPr lang="en-US" sz="1600" dirty="0" smtClean="0">
                  <a:solidFill>
                    <a:srgbClr val="4D4D4D"/>
                  </a:solidFill>
                  <a:latin typeface="Adobe Clean" pitchFamily="34" charset="0"/>
                  <a:ea typeface="MS PGothic" pitchFamily="34" charset="-128"/>
                  <a:sym typeface="Adobe Clean" pitchFamily="34" charset="0"/>
                </a:rPr>
                <a:t> </a:t>
              </a:r>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p:txBody>
        </p:sp>
      </p:grpSp>
    </p:spTree>
    <p:extLst>
      <p:ext uri="{BB962C8B-B14F-4D97-AF65-F5344CB8AC3E}">
        <p14:creationId xmlns:p14="http://schemas.microsoft.com/office/powerpoint/2010/main" val="1199704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Key Terms – Part 2/3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30</a:t>
            </a:fld>
            <a:endParaRPr lang="en-US" dirty="0"/>
          </a:p>
        </p:txBody>
      </p:sp>
      <p:sp>
        <p:nvSpPr>
          <p:cNvPr id="4" name="Content Placeholder 3"/>
          <p:cNvSpPr>
            <a:spLocks noGrp="1"/>
          </p:cNvSpPr>
          <p:nvPr>
            <p:ph idx="4294967295"/>
          </p:nvPr>
        </p:nvSpPr>
        <p:spPr>
          <a:xfrm>
            <a:off x="304721" y="990600"/>
            <a:ext cx="11579384" cy="5181600"/>
          </a:xfrm>
          <a:prstGeom prst="rect">
            <a:avLst/>
          </a:prstGeom>
        </p:spPr>
        <p:txBody>
          <a:bodyPr>
            <a:normAutofit fontScale="92500" lnSpcReduction="10000"/>
          </a:bodyPr>
          <a:lstStyle/>
          <a:p>
            <a:pPr marL="0" indent="0">
              <a:buNone/>
            </a:pPr>
            <a:r>
              <a:rPr lang="en-US" dirty="0" smtClean="0">
                <a:solidFill>
                  <a:srgbClr val="FF6600"/>
                </a:solidFill>
              </a:rPr>
              <a:t>4.  Shopping Cart</a:t>
            </a:r>
          </a:p>
          <a:p>
            <a:pPr lvl="2"/>
            <a:r>
              <a:rPr lang="en-US" dirty="0"/>
              <a:t>When a commerce user intends to buy an item, he adds the product (variant) to the shopping cart</a:t>
            </a:r>
            <a:r>
              <a:rPr lang="en-US" dirty="0" smtClean="0"/>
              <a:t>.</a:t>
            </a:r>
            <a:endParaRPr lang="en-US" dirty="0"/>
          </a:p>
          <a:p>
            <a:pPr lvl="2"/>
            <a:r>
              <a:rPr lang="en-US" dirty="0"/>
              <a:t>For each product, the quantity of items added to the cart is specified.</a:t>
            </a:r>
          </a:p>
          <a:p>
            <a:pPr marL="0" indent="0">
              <a:buNone/>
            </a:pPr>
            <a:endParaRPr lang="en-US" dirty="0"/>
          </a:p>
          <a:p>
            <a:pPr marL="0" indent="0">
              <a:buNone/>
            </a:pPr>
            <a:r>
              <a:rPr lang="en-US" dirty="0" smtClean="0">
                <a:solidFill>
                  <a:srgbClr val="FF6600"/>
                </a:solidFill>
              </a:rPr>
              <a:t>5.  Checkout </a:t>
            </a:r>
          </a:p>
          <a:p>
            <a:pPr lvl="2"/>
            <a:r>
              <a:rPr lang="en-US" dirty="0"/>
              <a:t>When a commerce user is done shopping, he proceeds to the </a:t>
            </a:r>
            <a:r>
              <a:rPr lang="en-US" b="1" dirty="0"/>
              <a:t>Checkout</a:t>
            </a:r>
            <a:r>
              <a:rPr lang="en-US" dirty="0"/>
              <a:t>. </a:t>
            </a:r>
          </a:p>
          <a:p>
            <a:pPr lvl="2"/>
            <a:r>
              <a:rPr lang="en-US" dirty="0"/>
              <a:t>In the following steps, he can actually order the items in his shopping cart.</a:t>
            </a:r>
            <a:endParaRPr lang="de-DE" dirty="0"/>
          </a:p>
          <a:p>
            <a:pPr marL="0" indent="0">
              <a:buNone/>
            </a:pPr>
            <a:endParaRPr lang="en-US" dirty="0"/>
          </a:p>
          <a:p>
            <a:pPr marL="0" indent="0">
              <a:buNone/>
            </a:pPr>
            <a:r>
              <a:rPr lang="en-US" dirty="0" smtClean="0">
                <a:solidFill>
                  <a:srgbClr val="FF6600"/>
                </a:solidFill>
              </a:rPr>
              <a:t>6.  Promotion</a:t>
            </a:r>
          </a:p>
          <a:p>
            <a:pPr marL="933327" lvl="2" indent="-457200"/>
            <a:r>
              <a:rPr lang="en-US" dirty="0" smtClean="0"/>
              <a:t>Promotions </a:t>
            </a:r>
            <a:r>
              <a:rPr lang="en-US" dirty="0"/>
              <a:t>are discounts a commerce user receives when specific requirements are </a:t>
            </a:r>
            <a:r>
              <a:rPr lang="en-US" dirty="0" smtClean="0"/>
              <a:t>met.</a:t>
            </a:r>
            <a:endParaRPr lang="de-DE" dirty="0"/>
          </a:p>
          <a:p>
            <a:pPr marL="933327" lvl="2" indent="-457200"/>
            <a:r>
              <a:rPr lang="en-AU" dirty="0" smtClean="0"/>
              <a:t>Example</a:t>
            </a:r>
            <a:r>
              <a:rPr lang="en-AU" dirty="0"/>
              <a:t>:</a:t>
            </a:r>
            <a:r>
              <a:rPr lang="en-US" dirty="0"/>
              <a:t> it is also possible to create </a:t>
            </a:r>
            <a:r>
              <a:rPr lang="en-US" b="1" dirty="0"/>
              <a:t>Perfect Partner </a:t>
            </a:r>
            <a:r>
              <a:rPr lang="en-US" dirty="0"/>
              <a:t>promotions, where a discount is given if a user buy two specific products.</a:t>
            </a:r>
            <a:r>
              <a:rPr lang="de-DE" dirty="0"/>
              <a:t> </a:t>
            </a:r>
          </a:p>
          <a:p>
            <a:pPr marL="457200" indent="-457200">
              <a:buFont typeface="+mj-lt"/>
              <a:buAutoNum type="arabicPeriod"/>
            </a:pPr>
            <a:endParaRPr lang="en-US" dirty="0"/>
          </a:p>
          <a:p>
            <a:pPr marL="0" indent="0">
              <a:buNone/>
            </a:pPr>
            <a:r>
              <a:rPr lang="en-US" dirty="0" smtClean="0">
                <a:solidFill>
                  <a:srgbClr val="FF6600"/>
                </a:solidFill>
              </a:rPr>
              <a:t>7.  Voucher</a:t>
            </a:r>
          </a:p>
          <a:p>
            <a:pPr marL="933327" lvl="2" indent="-457200"/>
            <a:r>
              <a:rPr lang="en-US" dirty="0"/>
              <a:t>Vouchers are codes distributed to selected users which can be entered in the </a:t>
            </a:r>
            <a:r>
              <a:rPr lang="en-US" b="1" dirty="0"/>
              <a:t>checkout</a:t>
            </a:r>
            <a:r>
              <a:rPr lang="en-US" dirty="0"/>
              <a:t> process to receive a discount. </a:t>
            </a:r>
          </a:p>
          <a:p>
            <a:pPr marL="457200" indent="-457200">
              <a:buFont typeface="+mj-lt"/>
              <a:buAutoNum type="arabicPeriod"/>
            </a:pP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17029459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Key Terms – Part 3/3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31</a:t>
            </a:fld>
            <a:endParaRPr lang="en-US" dirty="0"/>
          </a:p>
        </p:txBody>
      </p:sp>
      <p:sp>
        <p:nvSpPr>
          <p:cNvPr id="4" name="Content Placeholder 3"/>
          <p:cNvSpPr>
            <a:spLocks noGrp="1"/>
          </p:cNvSpPr>
          <p:nvPr>
            <p:ph idx="4294967295"/>
          </p:nvPr>
        </p:nvSpPr>
        <p:spPr>
          <a:xfrm>
            <a:off x="304721" y="990600"/>
            <a:ext cx="11579384" cy="5181600"/>
          </a:xfrm>
          <a:prstGeom prst="rect">
            <a:avLst/>
          </a:prstGeom>
        </p:spPr>
        <p:txBody>
          <a:bodyPr>
            <a:normAutofit/>
          </a:bodyPr>
          <a:lstStyle/>
          <a:p>
            <a:pPr marL="0" indent="0">
              <a:buNone/>
            </a:pPr>
            <a:r>
              <a:rPr lang="en-US" dirty="0" smtClean="0">
                <a:solidFill>
                  <a:srgbClr val="FF6600"/>
                </a:solidFill>
              </a:rPr>
              <a:t>8.  Product </a:t>
            </a:r>
            <a:r>
              <a:rPr lang="en-US" dirty="0">
                <a:solidFill>
                  <a:srgbClr val="FF6600"/>
                </a:solidFill>
              </a:rPr>
              <a:t>Information Management Data (PIM</a:t>
            </a:r>
            <a:r>
              <a:rPr lang="en-US" dirty="0" smtClean="0">
                <a:solidFill>
                  <a:srgbClr val="FF6600"/>
                </a:solidFill>
              </a:rPr>
              <a:t>)</a:t>
            </a:r>
          </a:p>
          <a:p>
            <a:pPr lvl="2"/>
            <a:r>
              <a:rPr lang="en-US" dirty="0"/>
              <a:t>Product information is provided by a commerce engine</a:t>
            </a:r>
            <a:r>
              <a:rPr lang="en-US" dirty="0" smtClean="0"/>
              <a:t>.</a:t>
            </a:r>
            <a:endParaRPr lang="en-US" dirty="0"/>
          </a:p>
          <a:p>
            <a:pPr lvl="2"/>
            <a:r>
              <a:rPr lang="en-US" dirty="0"/>
              <a:t>Contains all the product data required for the commerce application</a:t>
            </a:r>
            <a:r>
              <a:rPr lang="en-US" dirty="0" smtClean="0"/>
              <a:t>.</a:t>
            </a:r>
            <a:endParaRPr lang="de-DE" dirty="0"/>
          </a:p>
          <a:p>
            <a:pPr lvl="2"/>
            <a:r>
              <a:rPr lang="en-US" dirty="0"/>
              <a:t>PIM data is stored in /</a:t>
            </a:r>
            <a:r>
              <a:rPr lang="en-US" dirty="0" err="1"/>
              <a:t>etc</a:t>
            </a:r>
            <a:r>
              <a:rPr lang="en-US" dirty="0"/>
              <a:t>/commerce/products (for default implementations – </a:t>
            </a:r>
            <a:r>
              <a:rPr lang="en-US" dirty="0" err="1"/>
              <a:t>Geometrixx</a:t>
            </a:r>
            <a:r>
              <a:rPr lang="en-US" dirty="0"/>
              <a:t>, </a:t>
            </a:r>
            <a:r>
              <a:rPr lang="en-US" dirty="0" err="1"/>
              <a:t>Hybris</a:t>
            </a:r>
            <a:r>
              <a:rPr lang="en-US" dirty="0"/>
              <a:t>, </a:t>
            </a:r>
            <a:r>
              <a:rPr lang="en-US" dirty="0" err="1"/>
              <a:t>ElasticPath</a:t>
            </a:r>
            <a:r>
              <a:rPr lang="en-US" dirty="0"/>
              <a:t>)</a:t>
            </a:r>
            <a:endParaRPr lang="de-DE" dirty="0"/>
          </a:p>
          <a:p>
            <a:pPr marL="0" indent="0">
              <a:buNone/>
            </a:pPr>
            <a:endParaRPr lang="en-US" dirty="0"/>
          </a:p>
          <a:p>
            <a:pPr marL="0" indent="0">
              <a:buNone/>
            </a:pPr>
            <a:r>
              <a:rPr lang="en-US" dirty="0" smtClean="0">
                <a:solidFill>
                  <a:srgbClr val="FF6600"/>
                </a:solidFill>
              </a:rPr>
              <a:t>9.  Catalog Blueprint</a:t>
            </a:r>
          </a:p>
          <a:p>
            <a:pPr lvl="2"/>
            <a:r>
              <a:rPr lang="en-US" dirty="0"/>
              <a:t>When a commerce user is done shopping, he proceeds to the </a:t>
            </a:r>
            <a:r>
              <a:rPr lang="en-US" b="1" dirty="0"/>
              <a:t>Checkout</a:t>
            </a:r>
            <a:r>
              <a:rPr lang="en-US" dirty="0"/>
              <a:t>. </a:t>
            </a:r>
          </a:p>
          <a:p>
            <a:pPr lvl="2"/>
            <a:r>
              <a:rPr lang="en-US" dirty="0"/>
              <a:t>In the following steps, he can actually order the items in his shopping cart.</a:t>
            </a:r>
            <a:endParaRPr lang="de-DE" dirty="0"/>
          </a:p>
          <a:p>
            <a:pPr marL="457200" indent="-457200">
              <a:buFont typeface="+mj-lt"/>
              <a:buAutoNum type="arabicPeriod"/>
            </a:pPr>
            <a:endParaRPr lang="en-US" dirty="0"/>
          </a:p>
          <a:p>
            <a:pPr marL="0" indent="0">
              <a:buNone/>
            </a:pPr>
            <a:r>
              <a:rPr lang="en-US" dirty="0" smtClean="0">
                <a:solidFill>
                  <a:srgbClr val="FF6600"/>
                </a:solidFill>
              </a:rPr>
              <a:t>10.  Catalog</a:t>
            </a:r>
          </a:p>
          <a:p>
            <a:pPr lvl="2"/>
            <a:r>
              <a:rPr lang="en-US" dirty="0" smtClean="0"/>
              <a:t>The </a:t>
            </a:r>
            <a:r>
              <a:rPr lang="en-US" dirty="0"/>
              <a:t>generated catalog is usually located in /content and is created as a CQ </a:t>
            </a:r>
            <a:r>
              <a:rPr lang="en-US" b="1" dirty="0"/>
              <a:t>live copy</a:t>
            </a:r>
            <a:r>
              <a:rPr lang="en-US" dirty="0"/>
              <a:t>.</a:t>
            </a:r>
            <a:endParaRPr lang="de-DE" dirty="0"/>
          </a:p>
          <a:p>
            <a:pPr marL="457200" indent="-457200">
              <a:buFont typeface="+mj-lt"/>
              <a:buAutoNum type="arabicPeriod"/>
            </a:pP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24857680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32</a:t>
            </a:fld>
            <a:endParaRPr lang="en-US" dirty="0">
              <a:solidFill>
                <a:srgbClr val="000000"/>
              </a:solidFill>
            </a:endParaRPr>
          </a:p>
        </p:txBody>
      </p:sp>
      <p:sp>
        <p:nvSpPr>
          <p:cNvPr id="3" name="Title 2"/>
          <p:cNvSpPr>
            <a:spLocks noGrp="1"/>
          </p:cNvSpPr>
          <p:nvPr>
            <p:ph type="title"/>
          </p:nvPr>
        </p:nvSpPr>
        <p:spPr/>
        <p:txBody>
          <a:bodyPr/>
          <a:lstStyle/>
          <a:p>
            <a:r>
              <a:rPr lang="en-US" u="sng" dirty="0">
                <a:solidFill>
                  <a:srgbClr val="000000"/>
                </a:solidFill>
              </a:rPr>
              <a:t>Exercise 1 – </a:t>
            </a:r>
            <a:r>
              <a:rPr lang="en-US" u="sng" dirty="0" smtClean="0">
                <a:solidFill>
                  <a:srgbClr val="000000"/>
                </a:solidFill>
              </a:rPr>
              <a:t>Summary and Key </a:t>
            </a:r>
            <a:r>
              <a:rPr lang="en-US" u="sng" dirty="0">
                <a:solidFill>
                  <a:srgbClr val="000000"/>
                </a:solidFill>
              </a:rPr>
              <a:t>Takeaway	</a:t>
            </a:r>
          </a:p>
        </p:txBody>
      </p:sp>
      <p:sp>
        <p:nvSpPr>
          <p:cNvPr id="4" name="Content Placeholder 3"/>
          <p:cNvSpPr txBox="1">
            <a:spLocks/>
          </p:cNvSpPr>
          <p:nvPr/>
        </p:nvSpPr>
        <p:spPr>
          <a:xfrm>
            <a:off x="304721" y="9906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solidFill>
                  <a:srgbClr val="000000"/>
                </a:solidFill>
              </a:rPr>
              <a:t>Import and Manage Products in Adobe Experience Manager !! </a:t>
            </a:r>
          </a:p>
          <a:p>
            <a:endParaRPr lang="en-US" sz="2400" dirty="0" smtClean="0">
              <a:solidFill>
                <a:srgbClr val="000000"/>
              </a:solidFill>
            </a:endParaRPr>
          </a:p>
          <a:p>
            <a:r>
              <a:rPr lang="en-US" sz="2400" u="sng" dirty="0" smtClean="0">
                <a:solidFill>
                  <a:srgbClr val="000000"/>
                </a:solidFill>
              </a:rPr>
              <a:t>Use Cases : </a:t>
            </a:r>
            <a:r>
              <a:rPr lang="en-US" sz="2400" dirty="0" smtClean="0">
                <a:solidFill>
                  <a:srgbClr val="000000"/>
                </a:solidFill>
              </a:rPr>
              <a:t>As a user, I would like to manage my companies products in my content management system, so I will be able to use this information to present to my customers.</a:t>
            </a:r>
          </a:p>
          <a:p>
            <a:endParaRPr lang="en-US" sz="2400" dirty="0" smtClean="0">
              <a:solidFill>
                <a:srgbClr val="000000"/>
              </a:solidFill>
            </a:endParaRPr>
          </a:p>
          <a:p>
            <a:r>
              <a:rPr lang="en-US" sz="2400" dirty="0" smtClean="0">
                <a:solidFill>
                  <a:srgbClr val="000000"/>
                </a:solidFill>
              </a:rPr>
              <a:t>Example : </a:t>
            </a:r>
          </a:p>
          <a:p>
            <a:pPr marL="733051" lvl="1" indent="-457200">
              <a:buFont typeface="+mj-lt"/>
              <a:buAutoNum type="arabicPeriod"/>
            </a:pPr>
            <a:r>
              <a:rPr lang="en-US" sz="2400" dirty="0" smtClean="0">
                <a:solidFill>
                  <a:srgbClr val="000000"/>
                </a:solidFill>
              </a:rPr>
              <a:t>Product management. </a:t>
            </a:r>
          </a:p>
          <a:p>
            <a:pPr marL="733051" lvl="1" indent="-457200">
              <a:buFont typeface="+mj-lt"/>
              <a:buAutoNum type="arabicPeriod"/>
            </a:pPr>
            <a:r>
              <a:rPr lang="en-US" sz="2400" dirty="0" smtClean="0">
                <a:solidFill>
                  <a:srgbClr val="000000"/>
                </a:solidFill>
              </a:rPr>
              <a:t>Product related pages.</a:t>
            </a:r>
          </a:p>
          <a:p>
            <a:pPr marL="733051" lvl="1" indent="-457200">
              <a:buFont typeface="+mj-lt"/>
              <a:buAutoNum type="arabicPeriod"/>
            </a:pPr>
            <a:r>
              <a:rPr lang="en-US" sz="2400" dirty="0" smtClean="0">
                <a:solidFill>
                  <a:srgbClr val="000000"/>
                </a:solidFill>
              </a:rPr>
              <a:t>Compare feature.</a:t>
            </a:r>
          </a:p>
        </p:txBody>
      </p:sp>
    </p:spTree>
    <p:extLst>
      <p:ext uri="{BB962C8B-B14F-4D97-AF65-F5344CB8AC3E}">
        <p14:creationId xmlns:p14="http://schemas.microsoft.com/office/powerpoint/2010/main" val="2294298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Adobe Experience Manager: Digital permeates all customer experiences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33</a:t>
            </a:fld>
            <a:endParaRPr lang="en-US" dirty="0"/>
          </a:p>
        </p:txBody>
      </p:sp>
      <p:sp>
        <p:nvSpPr>
          <p:cNvPr id="4" name="Content Placeholder 2"/>
          <p:cNvSpPr txBox="1">
            <a:spLocks/>
          </p:cNvSpPr>
          <p:nvPr/>
        </p:nvSpPr>
        <p:spPr>
          <a:xfrm>
            <a:off x="304721" y="8763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b="1" dirty="0" smtClean="0">
                <a:solidFill>
                  <a:schemeClr val="bg1">
                    <a:lumMod val="85000"/>
                  </a:schemeClr>
                </a:solidFill>
              </a:rPr>
              <a:t>AEM Screens:</a:t>
            </a:r>
            <a:r>
              <a:rPr lang="en-US" dirty="0" smtClean="0">
                <a:solidFill>
                  <a:schemeClr val="bg1">
                    <a:lumMod val="85000"/>
                  </a:schemeClr>
                </a:solidFill>
              </a:rPr>
              <a:t>  AEM is the leading solution brands have used to deliver connected digital experiences across the customer journey – at home on a responsive site or on-the-go with a mobile app, all built and managed with AEM. Now with the latest release, this extends to impact interactions in physical venues, such as stores, with the new AEM Screens.</a:t>
            </a:r>
          </a:p>
          <a:p>
            <a:pPr marL="0" indent="0">
              <a:buNone/>
            </a:pPr>
            <a:endParaRPr lang="en-US" dirty="0" smtClean="0">
              <a:solidFill>
                <a:schemeClr val="bg1">
                  <a:lumMod val="85000"/>
                </a:schemeClr>
              </a:solidFill>
            </a:endParaRPr>
          </a:p>
        </p:txBody>
      </p:sp>
      <p:pic>
        <p:nvPicPr>
          <p:cNvPr id="5" name="Picture 4" descr="AEM_Screen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6545" y="2058885"/>
            <a:ext cx="5717561" cy="4418115"/>
          </a:xfrm>
          <a:prstGeom prst="rect">
            <a:avLst/>
          </a:prstGeom>
        </p:spPr>
      </p:pic>
    </p:spTree>
    <p:extLst>
      <p:ext uri="{BB962C8B-B14F-4D97-AF65-F5344CB8AC3E}">
        <p14:creationId xmlns:p14="http://schemas.microsoft.com/office/powerpoint/2010/main" val="55473391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AEM Screens Technical Questions</a:t>
            </a:r>
            <a:endParaRPr lang="en-US" dirty="0"/>
          </a:p>
        </p:txBody>
      </p:sp>
      <p:sp>
        <p:nvSpPr>
          <p:cNvPr id="6" name="Content Placeholder 5"/>
          <p:cNvSpPr>
            <a:spLocks noGrp="1"/>
          </p:cNvSpPr>
          <p:nvPr>
            <p:ph idx="4294967295"/>
          </p:nvPr>
        </p:nvSpPr>
        <p:spPr>
          <a:xfrm>
            <a:off x="304721" y="990600"/>
            <a:ext cx="11579384" cy="5181600"/>
          </a:xfrm>
          <a:prstGeom prst="rect">
            <a:avLst/>
          </a:prstGeom>
        </p:spPr>
        <p:txBody>
          <a:bodyPr/>
          <a:lstStyle/>
          <a:p>
            <a:r>
              <a:rPr lang="en-US" dirty="0" smtClean="0"/>
              <a:t>What is “in” AEM Screens?</a:t>
            </a:r>
          </a:p>
          <a:p>
            <a:pPr lvl="1"/>
            <a:r>
              <a:rPr lang="en-US" dirty="0" smtClean="0"/>
              <a:t>A framework to </a:t>
            </a:r>
            <a:r>
              <a:rPr lang="en-US" dirty="0"/>
              <a:t>help customers and partners build rich, interactive applications for big screens</a:t>
            </a:r>
            <a:r>
              <a:rPr lang="en-US" dirty="0" smtClean="0"/>
              <a:t>.</a:t>
            </a:r>
          </a:p>
          <a:p>
            <a:r>
              <a:rPr lang="en-US" dirty="0" smtClean="0"/>
              <a:t>Specifically?</a:t>
            </a:r>
          </a:p>
          <a:p>
            <a:pPr lvl="1"/>
            <a:r>
              <a:rPr lang="en-US" dirty="0" smtClean="0"/>
              <a:t>An Adobe-developed JavaScript library (</a:t>
            </a:r>
            <a:r>
              <a:rPr lang="en-US" dirty="0" err="1" smtClean="0"/>
              <a:t>Sistine.js</a:t>
            </a:r>
            <a:r>
              <a:rPr lang="en-US" dirty="0" smtClean="0"/>
              <a:t>) which provides Multi Touch &amp; Gesture Support</a:t>
            </a:r>
          </a:p>
          <a:p>
            <a:pPr lvl="1"/>
            <a:r>
              <a:rPr lang="en-US" dirty="0" smtClean="0"/>
              <a:t>Multi-Screen </a:t>
            </a:r>
            <a:r>
              <a:rPr lang="en-US"/>
              <a:t>D</a:t>
            </a:r>
            <a:r>
              <a:rPr lang="en-US" smtClean="0"/>
              <a:t>evice Synchronization </a:t>
            </a:r>
            <a:r>
              <a:rPr lang="en-US" dirty="0" smtClean="0"/>
              <a:t>via </a:t>
            </a:r>
            <a:r>
              <a:rPr lang="en-US" dirty="0" err="1" smtClean="0"/>
              <a:t>WebSocket</a:t>
            </a:r>
            <a:r>
              <a:rPr lang="en-US" dirty="0" smtClean="0"/>
              <a:t> (using </a:t>
            </a:r>
            <a:r>
              <a:rPr lang="en-US" dirty="0" err="1" smtClean="0"/>
              <a:t>socket.io</a:t>
            </a:r>
            <a:r>
              <a:rPr lang="en-US" dirty="0" smtClean="0"/>
              <a:t>)</a:t>
            </a:r>
          </a:p>
          <a:p>
            <a:pPr lvl="1"/>
            <a:r>
              <a:rPr lang="en-US" dirty="0" smtClean="0"/>
              <a:t>An admin screen for device management</a:t>
            </a:r>
          </a:p>
          <a:p>
            <a:pPr lvl="1"/>
            <a:r>
              <a:rPr lang="en-US" dirty="0" smtClean="0"/>
              <a:t>A sample application (Context XL)</a:t>
            </a:r>
          </a:p>
          <a:p>
            <a:pPr lvl="1"/>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34</a:t>
            </a:fld>
            <a:endParaRPr lang="en-US" dirty="0"/>
          </a:p>
        </p:txBody>
      </p:sp>
    </p:spTree>
    <p:extLst>
      <p:ext uri="{BB962C8B-B14F-4D97-AF65-F5344CB8AC3E}">
        <p14:creationId xmlns:p14="http://schemas.microsoft.com/office/powerpoint/2010/main" val="983880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Apps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35</a:t>
            </a:fld>
            <a:endParaRPr lang="en-US" dirty="0"/>
          </a:p>
        </p:txBody>
      </p:sp>
      <p:pic>
        <p:nvPicPr>
          <p:cNvPr id="5" name="Picture 4" descr="aemap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14" y="551005"/>
            <a:ext cx="8509337" cy="6306995"/>
          </a:xfrm>
          <a:prstGeom prst="rect">
            <a:avLst/>
          </a:prstGeom>
        </p:spPr>
      </p:pic>
      <p:pic>
        <p:nvPicPr>
          <p:cNvPr id="6" name="Picture 5"/>
          <p:cNvPicPr>
            <a:picLocks noChangeAspect="1"/>
          </p:cNvPicPr>
          <p:nvPr/>
        </p:nvPicPr>
        <p:blipFill>
          <a:blip r:embed="rId3"/>
          <a:stretch>
            <a:fillRect/>
          </a:stretch>
        </p:blipFill>
        <p:spPr>
          <a:xfrm>
            <a:off x="8490423" y="340770"/>
            <a:ext cx="3393682" cy="5820200"/>
          </a:xfrm>
          <a:prstGeom prst="rect">
            <a:avLst/>
          </a:prstGeom>
        </p:spPr>
      </p:pic>
    </p:spTree>
    <p:extLst>
      <p:ext uri="{BB962C8B-B14F-4D97-AF65-F5344CB8AC3E}">
        <p14:creationId xmlns:p14="http://schemas.microsoft.com/office/powerpoint/2010/main" val="30705828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App Development with AEM Apps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36</a:t>
            </a:fld>
            <a:endParaRPr lang="en-US" dirty="0"/>
          </a:p>
        </p:txBody>
      </p:sp>
      <p:sp>
        <p:nvSpPr>
          <p:cNvPr id="33" name="Rounded Rectangle 32"/>
          <p:cNvSpPr/>
          <p:nvPr/>
        </p:nvSpPr>
        <p:spPr>
          <a:xfrm>
            <a:off x="304721" y="730251"/>
            <a:ext cx="3137495" cy="1746250"/>
          </a:xfrm>
          <a:prstGeom prst="roundRect">
            <a:avLst>
              <a:gd name="adj" fmla="val 4141"/>
            </a:avLst>
          </a:prstGeom>
          <a:solidFill>
            <a:schemeClr val="tx1">
              <a:alpha val="3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08835" tIns="54418" rIns="108835" bIns="54418" rtlCol="0" anchor="t"/>
          <a:lstStyle/>
          <a:p>
            <a:r>
              <a:rPr lang="en-US" sz="2400" dirty="0" smtClean="0">
                <a:latin typeface="Adobe Clean Light"/>
                <a:cs typeface="Adobe Clean Light"/>
              </a:rPr>
              <a:t>Developer</a:t>
            </a:r>
            <a:endParaRPr lang="en-US" sz="2400" dirty="0">
              <a:latin typeface="Adobe Clean Light"/>
              <a:cs typeface="Adobe Clean Light"/>
            </a:endParaRPr>
          </a:p>
        </p:txBody>
      </p:sp>
      <p:pic>
        <p:nvPicPr>
          <p:cNvPr id="34" name="Picture 33" descr="desig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71" y="1185333"/>
            <a:ext cx="1283300" cy="1192412"/>
          </a:xfrm>
          <a:prstGeom prst="rect">
            <a:avLst/>
          </a:prstGeom>
        </p:spPr>
      </p:pic>
      <p:cxnSp>
        <p:nvCxnSpPr>
          <p:cNvPr id="35" name="Straight Connector 34"/>
          <p:cNvCxnSpPr/>
          <p:nvPr/>
        </p:nvCxnSpPr>
        <p:spPr>
          <a:xfrm>
            <a:off x="1310885" y="2009842"/>
            <a:ext cx="801155" cy="572833"/>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pic>
        <p:nvPicPr>
          <p:cNvPr id="36" name="Picture 35" descr="html-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207" y="1658905"/>
            <a:ext cx="864896" cy="673097"/>
          </a:xfrm>
          <a:prstGeom prst="rect">
            <a:avLst/>
          </a:prstGeom>
        </p:spPr>
      </p:pic>
      <p:cxnSp>
        <p:nvCxnSpPr>
          <p:cNvPr id="37" name="Straight Connector 36"/>
          <p:cNvCxnSpPr>
            <a:endCxn id="76" idx="1"/>
          </p:cNvCxnSpPr>
          <p:nvPr/>
        </p:nvCxnSpPr>
        <p:spPr>
          <a:xfrm flipV="1">
            <a:off x="1816417" y="1257300"/>
            <a:ext cx="2025027" cy="430998"/>
          </a:xfrm>
          <a:prstGeom prst="line">
            <a:avLst/>
          </a:prstGeom>
          <a:ln>
            <a:solidFill>
              <a:schemeClr val="bg1"/>
            </a:solidFill>
            <a:prstDash val="dash"/>
            <a:headEnd type="triangle" w="lg" len="lg"/>
            <a:tailEnd type="triangle" w="lg" len="lg"/>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781673" y="2714334"/>
            <a:ext cx="2521656" cy="1443204"/>
            <a:chOff x="4377850" y="2086501"/>
            <a:chExt cx="2521656" cy="1443204"/>
          </a:xfrm>
        </p:grpSpPr>
        <p:sp>
          <p:nvSpPr>
            <p:cNvPr id="43" name="AutoShape 18"/>
            <p:cNvSpPr>
              <a:spLocks/>
            </p:cNvSpPr>
            <p:nvPr/>
          </p:nvSpPr>
          <p:spPr bwMode="auto">
            <a:xfrm>
              <a:off x="4377850" y="2086501"/>
              <a:ext cx="2521656" cy="1238157"/>
            </a:xfrm>
            <a:prstGeom prst="roundRect">
              <a:avLst>
                <a:gd name="adj" fmla="val 3792"/>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defTabSz="1087126">
                <a:lnSpc>
                  <a:spcPct val="80000"/>
                </a:lnSpc>
              </a:pPr>
              <a:r>
                <a:rPr lang="en-US" sz="3200" dirty="0">
                  <a:solidFill>
                    <a:srgbClr val="F6FAFF"/>
                  </a:solidFill>
                  <a:latin typeface="Adobe Clean"/>
                  <a:ea typeface="ヒラギノ角ゴ ProN W6" charset="0"/>
                  <a:cs typeface="Adobe Clean"/>
                  <a:sym typeface="Adobe Clean Bold" charset="0"/>
                </a:rPr>
                <a:t/>
              </a:r>
              <a:br>
                <a:rPr lang="en-US" sz="3200" dirty="0">
                  <a:solidFill>
                    <a:srgbClr val="F6FAFF"/>
                  </a:solidFill>
                  <a:latin typeface="Adobe Clean"/>
                  <a:ea typeface="ヒラギノ角ゴ ProN W6" charset="0"/>
                  <a:cs typeface="Adobe Clean"/>
                  <a:sym typeface="Adobe Clean Bold" charset="0"/>
                </a:rPr>
              </a:br>
              <a:endParaRPr lang="en-US" sz="3200" dirty="0">
                <a:solidFill>
                  <a:srgbClr val="F6FAFF"/>
                </a:solidFill>
                <a:latin typeface="Adobe Clean"/>
                <a:ea typeface="ヒラギノ角ゴ ProN W6" charset="0"/>
                <a:cs typeface="Adobe Clean"/>
                <a:sym typeface="Adobe Clean Bold" charset="0"/>
              </a:endParaRPr>
            </a:p>
          </p:txBody>
        </p:sp>
        <p:grpSp>
          <p:nvGrpSpPr>
            <p:cNvPr id="44" name="Group 21"/>
            <p:cNvGrpSpPr>
              <a:grpSpLocks/>
            </p:cNvGrpSpPr>
            <p:nvPr/>
          </p:nvGrpSpPr>
          <p:grpSpPr bwMode="auto">
            <a:xfrm>
              <a:off x="4578734" y="3032378"/>
              <a:ext cx="2012583" cy="13390"/>
              <a:chOff x="0" y="251"/>
              <a:chExt cx="1613" cy="14"/>
            </a:xfrm>
          </p:grpSpPr>
          <p:sp>
            <p:nvSpPr>
              <p:cNvPr id="46" name="Line 19"/>
              <p:cNvSpPr>
                <a:spLocks noChangeShapeType="1"/>
              </p:cNvSpPr>
              <p:nvPr/>
            </p:nvSpPr>
            <p:spPr bwMode="auto">
              <a:xfrm rot="10800000" flipH="1">
                <a:off x="0" y="251"/>
                <a:ext cx="1611" cy="0"/>
              </a:xfrm>
              <a:prstGeom prst="line">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087126"/>
                <a:endParaRPr lang="en-US" sz="2200">
                  <a:latin typeface="Adobe Clean"/>
                  <a:cs typeface="Adobe Clean"/>
                </a:endParaRPr>
              </a:p>
            </p:txBody>
          </p:sp>
          <p:sp>
            <p:nvSpPr>
              <p:cNvPr id="47" name="Line 20"/>
              <p:cNvSpPr>
                <a:spLocks noChangeShapeType="1"/>
              </p:cNvSpPr>
              <p:nvPr/>
            </p:nvSpPr>
            <p:spPr bwMode="auto">
              <a:xfrm rot="10800000" flipH="1">
                <a:off x="1" y="265"/>
                <a:ext cx="1612" cy="0"/>
              </a:xfrm>
              <a:prstGeom prst="line">
                <a:avLst/>
              </a:prstGeom>
              <a:noFill/>
              <a:ln w="127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087126"/>
                <a:endParaRPr lang="en-US" sz="2200">
                  <a:latin typeface="Adobe Clean"/>
                  <a:cs typeface="Adobe Clean"/>
                </a:endParaRPr>
              </a:p>
            </p:txBody>
          </p:sp>
        </p:grpSp>
        <p:sp>
          <p:nvSpPr>
            <p:cNvPr id="45" name="Rectangle 22"/>
            <p:cNvSpPr>
              <a:spLocks/>
            </p:cNvSpPr>
            <p:nvPr/>
          </p:nvSpPr>
          <p:spPr bwMode="auto">
            <a:xfrm>
              <a:off x="4386584" y="3147146"/>
              <a:ext cx="2428076" cy="38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endParaRPr lang="en-US" sz="2300" dirty="0">
                <a:solidFill>
                  <a:srgbClr val="F6FAFF"/>
                </a:solidFill>
                <a:latin typeface="Adobe Clean"/>
                <a:ea typeface="ＭＳ Ｐゴシック" charset="0"/>
                <a:cs typeface="Adobe Clean"/>
                <a:sym typeface="Adobe Clean Bold" charset="0"/>
              </a:endParaRPr>
            </a:p>
          </p:txBody>
        </p:sp>
        <p:pic>
          <p:nvPicPr>
            <p:cNvPr id="41" name="Picture 40" descr="mc_experiencemanager_6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1178" y="2130693"/>
              <a:ext cx="635000" cy="635000"/>
            </a:xfrm>
            <a:prstGeom prst="rect">
              <a:avLst/>
            </a:prstGeom>
          </p:spPr>
        </p:pic>
        <p:sp>
          <p:nvSpPr>
            <p:cNvPr id="42" name="Rectangle 22"/>
            <p:cNvSpPr>
              <a:spLocks/>
            </p:cNvSpPr>
            <p:nvPr/>
          </p:nvSpPr>
          <p:spPr bwMode="auto">
            <a:xfrm>
              <a:off x="4424640" y="2728046"/>
              <a:ext cx="2428077" cy="38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r>
                <a:rPr lang="en-US" sz="1600" dirty="0" smtClean="0">
                  <a:solidFill>
                    <a:srgbClr val="F6FAFF"/>
                  </a:solidFill>
                  <a:latin typeface="Adobe Clean Light"/>
                  <a:ea typeface="ＭＳ Ｐゴシック" charset="0"/>
                  <a:cs typeface="Adobe Clean Light"/>
                  <a:sym typeface="Adobe Clean Bold" charset="0"/>
                </a:rPr>
                <a:t>Adobe Experience Manager</a:t>
              </a:r>
              <a:endParaRPr lang="en-US" sz="1600" dirty="0">
                <a:solidFill>
                  <a:srgbClr val="F6FAFF"/>
                </a:solidFill>
                <a:latin typeface="Adobe Clean Light"/>
                <a:ea typeface="ＭＳ Ｐゴシック" charset="0"/>
                <a:cs typeface="Adobe Clean Light"/>
                <a:sym typeface="Adobe Clean Bold" charset="0"/>
              </a:endParaRPr>
            </a:p>
          </p:txBody>
        </p:sp>
      </p:grpSp>
      <p:grpSp>
        <p:nvGrpSpPr>
          <p:cNvPr id="82" name="Group 81"/>
          <p:cNvGrpSpPr/>
          <p:nvPr/>
        </p:nvGrpSpPr>
        <p:grpSpPr>
          <a:xfrm>
            <a:off x="304720" y="4080911"/>
            <a:ext cx="3137496" cy="2178074"/>
            <a:chOff x="304720" y="4080911"/>
            <a:chExt cx="3137496" cy="2178074"/>
          </a:xfrm>
        </p:grpSpPr>
        <p:pic>
          <p:nvPicPr>
            <p:cNvPr id="49" name="Picture 48" descr="wri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71" y="4952998"/>
              <a:ext cx="1561500" cy="1236031"/>
            </a:xfrm>
            <a:prstGeom prst="rect">
              <a:avLst/>
            </a:prstGeom>
          </p:spPr>
        </p:pic>
        <p:sp>
          <p:nvSpPr>
            <p:cNvPr id="48" name="Rounded Rectangle 47"/>
            <p:cNvSpPr/>
            <p:nvPr/>
          </p:nvSpPr>
          <p:spPr>
            <a:xfrm>
              <a:off x="304720" y="4512735"/>
              <a:ext cx="3137496" cy="1746250"/>
            </a:xfrm>
            <a:prstGeom prst="roundRect">
              <a:avLst>
                <a:gd name="adj" fmla="val 4141"/>
              </a:avLst>
            </a:prstGeom>
            <a:solidFill>
              <a:schemeClr val="tx1">
                <a:alpha val="3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08835" tIns="54418" rIns="108835" bIns="54418" rtlCol="0" anchor="t"/>
            <a:lstStyle/>
            <a:p>
              <a:r>
                <a:rPr lang="en-US" sz="2400" dirty="0" smtClean="0">
                  <a:latin typeface="Adobe Clean Light"/>
                  <a:cs typeface="Adobe Clean Light"/>
                </a:rPr>
                <a:t>Marketer</a:t>
              </a:r>
              <a:endParaRPr lang="en-US" sz="2400" dirty="0">
                <a:latin typeface="Adobe Clean Light"/>
                <a:cs typeface="Adobe Clean Light"/>
              </a:endParaRPr>
            </a:p>
          </p:txBody>
        </p:sp>
        <p:cxnSp>
          <p:nvCxnSpPr>
            <p:cNvPr id="50" name="Straight Connector 49"/>
            <p:cNvCxnSpPr/>
            <p:nvPr/>
          </p:nvCxnSpPr>
          <p:spPr>
            <a:xfrm flipV="1">
              <a:off x="1596296" y="4080911"/>
              <a:ext cx="1143648" cy="851223"/>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pic>
          <p:nvPicPr>
            <p:cNvPr id="51"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050" y="4202873"/>
              <a:ext cx="996574" cy="7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cxnSp>
        <p:nvCxnSpPr>
          <p:cNvPr id="57" name="Straight Connector 56"/>
          <p:cNvCxnSpPr/>
          <p:nvPr/>
        </p:nvCxnSpPr>
        <p:spPr>
          <a:xfrm flipV="1">
            <a:off x="3289300" y="2953667"/>
            <a:ext cx="1960689" cy="18133"/>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3320461" y="3691092"/>
            <a:ext cx="1855170" cy="14269"/>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nvGrpSpPr>
          <p:cNvPr id="84" name="Group 83"/>
          <p:cNvGrpSpPr/>
          <p:nvPr/>
        </p:nvGrpSpPr>
        <p:grpSpPr>
          <a:xfrm>
            <a:off x="5275525" y="2191858"/>
            <a:ext cx="1573814" cy="884010"/>
            <a:chOff x="5275525" y="2191858"/>
            <a:chExt cx="1573814" cy="884010"/>
          </a:xfrm>
        </p:grpSpPr>
        <p:pic>
          <p:nvPicPr>
            <p:cNvPr id="63" name="Picture 62" descr="html-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6807" y="2191858"/>
              <a:ext cx="864896" cy="673097"/>
            </a:xfrm>
            <a:prstGeom prst="rect">
              <a:avLst/>
            </a:prstGeom>
          </p:spPr>
        </p:pic>
        <p:sp>
          <p:nvSpPr>
            <p:cNvPr id="64" name="TextBox 63"/>
            <p:cNvSpPr txBox="1"/>
            <p:nvPr/>
          </p:nvSpPr>
          <p:spPr>
            <a:xfrm>
              <a:off x="5275525" y="2706536"/>
              <a:ext cx="1573814" cy="369332"/>
            </a:xfrm>
            <a:prstGeom prst="rect">
              <a:avLst/>
            </a:prstGeom>
            <a:solidFill>
              <a:schemeClr val="tx1"/>
            </a:solidFill>
          </p:spPr>
          <p:txBody>
            <a:bodyPr wrap="none" rtlCol="0">
              <a:spAutoFit/>
            </a:bodyPr>
            <a:lstStyle/>
            <a:p>
              <a:r>
                <a:rPr lang="en-US" dirty="0" err="1" smtClean="0">
                  <a:solidFill>
                    <a:schemeClr val="bg1"/>
                  </a:solidFill>
                </a:rPr>
                <a:t>PhoneGap</a:t>
              </a:r>
              <a:r>
                <a:rPr lang="en-US" dirty="0" smtClean="0">
                  <a:solidFill>
                    <a:schemeClr val="bg1"/>
                  </a:solidFill>
                </a:rPr>
                <a:t> CLI</a:t>
              </a:r>
              <a:endParaRPr lang="en-US" dirty="0">
                <a:solidFill>
                  <a:schemeClr val="bg1"/>
                </a:solidFill>
              </a:endParaRPr>
            </a:p>
          </p:txBody>
        </p:sp>
      </p:grpSp>
      <p:cxnSp>
        <p:nvCxnSpPr>
          <p:cNvPr id="65" name="Straight Connector 64"/>
          <p:cNvCxnSpPr/>
          <p:nvPr/>
        </p:nvCxnSpPr>
        <p:spPr>
          <a:xfrm>
            <a:off x="6715144" y="2791869"/>
            <a:ext cx="1203299" cy="232861"/>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7230589" y="3239045"/>
            <a:ext cx="803725" cy="352166"/>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69" name="AutoShape 18"/>
          <p:cNvSpPr>
            <a:spLocks/>
          </p:cNvSpPr>
          <p:nvPr/>
        </p:nvSpPr>
        <p:spPr bwMode="auto">
          <a:xfrm>
            <a:off x="8012261" y="2581356"/>
            <a:ext cx="1306402" cy="1238157"/>
          </a:xfrm>
          <a:prstGeom prst="roundRect">
            <a:avLst>
              <a:gd name="adj" fmla="val 3792"/>
            </a:avLst>
          </a:prstGeom>
          <a:solidFill>
            <a:schemeClr val="accent2"/>
          </a:solidFill>
          <a:ln>
            <a:noFill/>
          </a:ln>
          <a:effectLst>
            <a:outerShdw blurRad="63500" algn="ctr" rotWithShape="0">
              <a:schemeClr val="tx1">
                <a:alpha val="75000"/>
              </a:schemeClr>
            </a:outerShdw>
          </a:effectLst>
          <a:extLst/>
        </p:spPr>
        <p:txBody>
          <a:bodyPr lIns="0" tIns="0" rIns="0" bIns="0" anchor="ctr"/>
          <a:lstStyle/>
          <a:p>
            <a:pPr algn="ctr" defTabSz="1087126">
              <a:lnSpc>
                <a:spcPct val="80000"/>
              </a:lnSpc>
            </a:pPr>
            <a:r>
              <a:rPr lang="en-US" sz="3200" dirty="0" smtClean="0">
                <a:solidFill>
                  <a:srgbClr val="F6FAFF"/>
                </a:solidFill>
                <a:latin typeface="Adobe Clean"/>
                <a:ea typeface="ヒラギノ角ゴ ProN W6" charset="0"/>
                <a:cs typeface="Adobe Clean"/>
                <a:sym typeface="Adobe Clean Bold" charset="0"/>
              </a:rPr>
              <a:t>App Stores</a:t>
            </a:r>
            <a:endParaRPr lang="en-US" sz="3200" dirty="0">
              <a:solidFill>
                <a:srgbClr val="F6FAFF"/>
              </a:solidFill>
              <a:latin typeface="Adobe Clean"/>
              <a:ea typeface="ヒラギノ角ゴ ProN W6" charset="0"/>
              <a:cs typeface="Adobe Clean"/>
              <a:sym typeface="Adobe Clean Bold" charset="0"/>
            </a:endParaRPr>
          </a:p>
        </p:txBody>
      </p:sp>
      <p:grpSp>
        <p:nvGrpSpPr>
          <p:cNvPr id="85" name="Group 84"/>
          <p:cNvGrpSpPr/>
          <p:nvPr/>
        </p:nvGrpSpPr>
        <p:grpSpPr>
          <a:xfrm>
            <a:off x="9318663" y="2708454"/>
            <a:ext cx="1067626" cy="1037073"/>
            <a:chOff x="9318663" y="2708454"/>
            <a:chExt cx="1067626" cy="1037073"/>
          </a:xfrm>
        </p:grpSpPr>
        <p:cxnSp>
          <p:nvCxnSpPr>
            <p:cNvPr id="77" name="Straight Connector 76"/>
            <p:cNvCxnSpPr>
              <a:stCxn id="69" idx="3"/>
            </p:cNvCxnSpPr>
            <p:nvPr/>
          </p:nvCxnSpPr>
          <p:spPr>
            <a:xfrm>
              <a:off x="9318663" y="3200435"/>
              <a:ext cx="1067626" cy="545092"/>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69" idx="3"/>
            </p:cNvCxnSpPr>
            <p:nvPr/>
          </p:nvCxnSpPr>
          <p:spPr>
            <a:xfrm>
              <a:off x="9318663" y="3200435"/>
              <a:ext cx="1053355" cy="17142"/>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69" idx="3"/>
            </p:cNvCxnSpPr>
            <p:nvPr/>
          </p:nvCxnSpPr>
          <p:spPr>
            <a:xfrm flipV="1">
              <a:off x="9318663" y="2708454"/>
              <a:ext cx="1057931" cy="491981"/>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3683000" y="701804"/>
            <a:ext cx="990600" cy="1110992"/>
            <a:chOff x="2806700" y="4591308"/>
            <a:chExt cx="990600" cy="1110992"/>
          </a:xfrm>
        </p:grpSpPr>
        <p:grpSp>
          <p:nvGrpSpPr>
            <p:cNvPr id="68" name="Group 67"/>
            <p:cNvGrpSpPr/>
            <p:nvPr/>
          </p:nvGrpSpPr>
          <p:grpSpPr>
            <a:xfrm>
              <a:off x="2965144" y="4591308"/>
              <a:ext cx="679756" cy="1110992"/>
              <a:chOff x="1942936" y="1594108"/>
              <a:chExt cx="679756" cy="1110992"/>
            </a:xfrm>
          </p:grpSpPr>
          <p:sp>
            <p:nvSpPr>
              <p:cNvPr id="76" name="AutoShape 18"/>
              <p:cNvSpPr>
                <a:spLocks/>
              </p:cNvSpPr>
              <p:nvPr/>
            </p:nvSpPr>
            <p:spPr bwMode="auto">
              <a:xfrm>
                <a:off x="1942936" y="1594108"/>
                <a:ext cx="679756" cy="1110992"/>
              </a:xfrm>
              <a:prstGeom prst="roundRect">
                <a:avLst>
                  <a:gd name="adj" fmla="val 3792"/>
                </a:avLst>
              </a:prstGeom>
              <a:solidFill>
                <a:schemeClr val="bg1">
                  <a:lumMod val="6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defTabSz="1087126">
                  <a:lnSpc>
                    <a:spcPct val="80000"/>
                  </a:lnSpc>
                </a:pPr>
                <a:r>
                  <a:rPr lang="en-US" sz="3200" dirty="0">
                    <a:solidFill>
                      <a:srgbClr val="F6FAFF"/>
                    </a:solidFill>
                    <a:latin typeface="Adobe Clean"/>
                    <a:ea typeface="ヒラギノ角ゴ ProN W6" charset="0"/>
                    <a:cs typeface="Adobe Clean"/>
                    <a:sym typeface="Adobe Clean Bold" charset="0"/>
                  </a:rPr>
                  <a:t/>
                </a:r>
                <a:br>
                  <a:rPr lang="en-US" sz="3200" dirty="0">
                    <a:solidFill>
                      <a:srgbClr val="F6FAFF"/>
                    </a:solidFill>
                    <a:latin typeface="Adobe Clean"/>
                    <a:ea typeface="ヒラギノ角ゴ ProN W6" charset="0"/>
                    <a:cs typeface="Adobe Clean"/>
                    <a:sym typeface="Adobe Clean Bold" charset="0"/>
                  </a:rPr>
                </a:br>
                <a:endParaRPr lang="en-US" sz="3200" dirty="0">
                  <a:solidFill>
                    <a:srgbClr val="F6FAFF"/>
                  </a:solidFill>
                  <a:latin typeface="Adobe Clean"/>
                  <a:ea typeface="ヒラギノ角ゴ ProN W6" charset="0"/>
                  <a:cs typeface="Adobe Clean"/>
                  <a:sym typeface="Adobe Clean Bold" charset="0"/>
                </a:endParaRPr>
              </a:p>
            </p:txBody>
          </p:sp>
          <p:pic>
            <p:nvPicPr>
              <p:cNvPr id="78" name="Picture 7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7541" y="1676400"/>
                <a:ext cx="635000" cy="635000"/>
              </a:xfrm>
              <a:prstGeom prst="rect">
                <a:avLst/>
              </a:prstGeom>
            </p:spPr>
          </p:pic>
        </p:grpSp>
        <p:sp>
          <p:nvSpPr>
            <p:cNvPr id="75" name="Rectangle 22"/>
            <p:cNvSpPr>
              <a:spLocks/>
            </p:cNvSpPr>
            <p:nvPr/>
          </p:nvSpPr>
          <p:spPr bwMode="auto">
            <a:xfrm>
              <a:off x="2806700" y="5332679"/>
              <a:ext cx="990600" cy="26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r>
                <a:rPr lang="en-US" sz="1600" dirty="0" smtClean="0">
                  <a:solidFill>
                    <a:srgbClr val="F6FAFF"/>
                  </a:solidFill>
                  <a:latin typeface="Adobe Clean Light"/>
                  <a:ea typeface="ＭＳ Ｐゴシック" charset="0"/>
                  <a:cs typeface="Adobe Clean Light"/>
                  <a:sym typeface="Adobe Clean Bold" charset="0"/>
                </a:rPr>
                <a:t>SCM</a:t>
              </a:r>
              <a:endParaRPr lang="en-US" sz="1600" dirty="0">
                <a:solidFill>
                  <a:srgbClr val="F6FAFF"/>
                </a:solidFill>
                <a:latin typeface="Adobe Clean Light"/>
                <a:ea typeface="ＭＳ Ｐゴシック" charset="0"/>
                <a:cs typeface="Adobe Clean Light"/>
                <a:sym typeface="Adobe Clean Bold" charset="0"/>
              </a:endParaRPr>
            </a:p>
          </p:txBody>
        </p:sp>
      </p:grpSp>
      <p:grpSp>
        <p:nvGrpSpPr>
          <p:cNvPr id="60" name="Group 59"/>
          <p:cNvGrpSpPr/>
          <p:nvPr/>
        </p:nvGrpSpPr>
        <p:grpSpPr>
          <a:xfrm>
            <a:off x="5092303" y="3259048"/>
            <a:ext cx="2114320" cy="1414551"/>
            <a:chOff x="5092303" y="3259048"/>
            <a:chExt cx="2114320" cy="1414551"/>
          </a:xfrm>
        </p:grpSpPr>
        <p:sp>
          <p:nvSpPr>
            <p:cNvPr id="61" name="Cloud 60"/>
            <p:cNvSpPr/>
            <p:nvPr/>
          </p:nvSpPr>
          <p:spPr>
            <a:xfrm>
              <a:off x="5092303" y="3259048"/>
              <a:ext cx="2114320" cy="1414551"/>
            </a:xfrm>
            <a:prstGeom prst="cloud">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a:p>
              <a:pPr algn="ctr"/>
              <a:endParaRPr lang="en-US" sz="1400" dirty="0"/>
            </a:p>
            <a:p>
              <a:pPr algn="ctr"/>
              <a:endParaRPr lang="en-US" sz="1400" dirty="0" smtClean="0"/>
            </a:p>
            <a:p>
              <a:pPr algn="ctr"/>
              <a:r>
                <a:rPr lang="en-US" sz="1400" dirty="0" err="1" smtClean="0"/>
                <a:t>PhoneGap</a:t>
              </a:r>
              <a:r>
                <a:rPr lang="en-US" sz="1400" dirty="0" smtClean="0"/>
                <a:t> Build</a:t>
              </a:r>
              <a:endParaRPr lang="en-US" sz="1400" dirty="0"/>
            </a:p>
          </p:txBody>
        </p:sp>
        <p:pic>
          <p:nvPicPr>
            <p:cNvPr id="24" name="Picture 23"/>
            <p:cNvPicPr>
              <a:picLocks noChangeAspect="1"/>
            </p:cNvPicPr>
            <p:nvPr/>
          </p:nvPicPr>
          <p:blipFill>
            <a:blip r:embed="rId9"/>
            <a:stretch>
              <a:fillRect/>
            </a:stretch>
          </p:blipFill>
          <p:spPr>
            <a:xfrm>
              <a:off x="5673213" y="3289300"/>
              <a:ext cx="952500" cy="952500"/>
            </a:xfrm>
            <a:prstGeom prst="rect">
              <a:avLst/>
            </a:prstGeom>
          </p:spPr>
        </p:pic>
      </p:grpSp>
      <p:grpSp>
        <p:nvGrpSpPr>
          <p:cNvPr id="86" name="Group 85"/>
          <p:cNvGrpSpPr/>
          <p:nvPr/>
        </p:nvGrpSpPr>
        <p:grpSpPr>
          <a:xfrm>
            <a:off x="3276600" y="3873500"/>
            <a:ext cx="7239000" cy="1751501"/>
            <a:chOff x="3276600" y="3873500"/>
            <a:chExt cx="7239000" cy="1751501"/>
          </a:xfrm>
        </p:grpSpPr>
        <p:sp>
          <p:nvSpPr>
            <p:cNvPr id="92" name="TextBox 91"/>
            <p:cNvSpPr txBox="1"/>
            <p:nvPr/>
          </p:nvSpPr>
          <p:spPr>
            <a:xfrm>
              <a:off x="5823894" y="5255669"/>
              <a:ext cx="2954655" cy="369332"/>
            </a:xfrm>
            <a:prstGeom prst="rect">
              <a:avLst/>
            </a:prstGeom>
            <a:noFill/>
          </p:spPr>
          <p:txBody>
            <a:bodyPr wrap="none" rtlCol="0">
              <a:spAutoFit/>
            </a:bodyPr>
            <a:lstStyle/>
            <a:p>
              <a:r>
                <a:rPr lang="en-US" dirty="0" smtClean="0">
                  <a:solidFill>
                    <a:srgbClr val="FFFFFF"/>
                  </a:solidFill>
                </a:rPr>
                <a:t>Over the air content updates</a:t>
              </a:r>
              <a:endParaRPr lang="en-US" dirty="0">
                <a:solidFill>
                  <a:srgbClr val="FFFFFF"/>
                </a:solidFill>
              </a:endParaRPr>
            </a:p>
          </p:txBody>
        </p:sp>
        <p:sp>
          <p:nvSpPr>
            <p:cNvPr id="53" name="Freeform 52"/>
            <p:cNvSpPr/>
            <p:nvPr/>
          </p:nvSpPr>
          <p:spPr>
            <a:xfrm>
              <a:off x="3276600" y="3873500"/>
              <a:ext cx="7239000" cy="1382377"/>
            </a:xfrm>
            <a:custGeom>
              <a:avLst/>
              <a:gdLst>
                <a:gd name="connsiteX0" fmla="*/ 0 w 7150100"/>
                <a:gd name="connsiteY0" fmla="*/ 0 h 355600"/>
                <a:gd name="connsiteX1" fmla="*/ 7150100 w 7150100"/>
                <a:gd name="connsiteY1" fmla="*/ 355600 h 355600"/>
                <a:gd name="connsiteX0" fmla="*/ 0 w 7150100"/>
                <a:gd name="connsiteY0" fmla="*/ 0 h 825500"/>
                <a:gd name="connsiteX1" fmla="*/ 3473450 w 7150100"/>
                <a:gd name="connsiteY1" fmla="*/ 825500 h 825500"/>
                <a:gd name="connsiteX2" fmla="*/ 7150100 w 7150100"/>
                <a:gd name="connsiteY2" fmla="*/ 355600 h 825500"/>
                <a:gd name="connsiteX0" fmla="*/ 0 w 7150100"/>
                <a:gd name="connsiteY0" fmla="*/ 0 h 1676400"/>
                <a:gd name="connsiteX1" fmla="*/ 2787650 w 7150100"/>
                <a:gd name="connsiteY1" fmla="*/ 1676400 h 1676400"/>
                <a:gd name="connsiteX2" fmla="*/ 7150100 w 7150100"/>
                <a:gd name="connsiteY2" fmla="*/ 355600 h 1676400"/>
                <a:gd name="connsiteX0" fmla="*/ 0 w 7150100"/>
                <a:gd name="connsiteY0" fmla="*/ 0 h 1677360"/>
                <a:gd name="connsiteX1" fmla="*/ 2787650 w 7150100"/>
                <a:gd name="connsiteY1" fmla="*/ 1676400 h 1677360"/>
                <a:gd name="connsiteX2" fmla="*/ 7150100 w 7150100"/>
                <a:gd name="connsiteY2" fmla="*/ 355600 h 1677360"/>
                <a:gd name="connsiteX0" fmla="*/ 0 w 7150100"/>
                <a:gd name="connsiteY0" fmla="*/ 0 h 1677360"/>
                <a:gd name="connsiteX1" fmla="*/ 2787650 w 7150100"/>
                <a:gd name="connsiteY1" fmla="*/ 1676400 h 1677360"/>
                <a:gd name="connsiteX2" fmla="*/ 7150100 w 7150100"/>
                <a:gd name="connsiteY2" fmla="*/ 355600 h 1677360"/>
                <a:gd name="connsiteX0" fmla="*/ 0 w 7150100"/>
                <a:gd name="connsiteY0" fmla="*/ 0 h 1676918"/>
                <a:gd name="connsiteX1" fmla="*/ 2787650 w 7150100"/>
                <a:gd name="connsiteY1" fmla="*/ 1676400 h 1676918"/>
                <a:gd name="connsiteX2" fmla="*/ 7150100 w 7150100"/>
                <a:gd name="connsiteY2" fmla="*/ 355600 h 1676918"/>
                <a:gd name="connsiteX0" fmla="*/ 0 w 7111693"/>
                <a:gd name="connsiteY0" fmla="*/ 0 h 1676918"/>
                <a:gd name="connsiteX1" fmla="*/ 2787650 w 7111693"/>
                <a:gd name="connsiteY1" fmla="*/ 1676400 h 1676918"/>
                <a:gd name="connsiteX2" fmla="*/ 7111693 w 7111693"/>
                <a:gd name="connsiteY2" fmla="*/ 122166 h 1676918"/>
                <a:gd name="connsiteX0" fmla="*/ 0 w 7111693"/>
                <a:gd name="connsiteY0" fmla="*/ 0 h 1072394"/>
                <a:gd name="connsiteX1" fmla="*/ 3619802 w 7111693"/>
                <a:gd name="connsiteY1" fmla="*/ 1071592 h 1072394"/>
                <a:gd name="connsiteX2" fmla="*/ 7111693 w 7111693"/>
                <a:gd name="connsiteY2" fmla="*/ 122166 h 1072394"/>
                <a:gd name="connsiteX0" fmla="*/ 0 w 7111693"/>
                <a:gd name="connsiteY0" fmla="*/ 0 h 1075728"/>
                <a:gd name="connsiteX1" fmla="*/ 3619802 w 7111693"/>
                <a:gd name="connsiteY1" fmla="*/ 1071592 h 1075728"/>
                <a:gd name="connsiteX2" fmla="*/ 5722640 w 7111693"/>
                <a:gd name="connsiteY2" fmla="*/ 360763 h 1075728"/>
                <a:gd name="connsiteX3" fmla="*/ 7111693 w 7111693"/>
                <a:gd name="connsiteY3" fmla="*/ 122166 h 1075728"/>
                <a:gd name="connsiteX0" fmla="*/ 0 w 7111693"/>
                <a:gd name="connsiteY0" fmla="*/ 0 h 1080682"/>
                <a:gd name="connsiteX1" fmla="*/ 3619802 w 7111693"/>
                <a:gd name="connsiteY1" fmla="*/ 1071592 h 1080682"/>
                <a:gd name="connsiteX2" fmla="*/ 5901873 w 7111693"/>
                <a:gd name="connsiteY2" fmla="*/ 721525 h 1080682"/>
                <a:gd name="connsiteX3" fmla="*/ 7111693 w 7111693"/>
                <a:gd name="connsiteY3" fmla="*/ 122166 h 1080682"/>
                <a:gd name="connsiteX0" fmla="*/ 0 w 7111693"/>
                <a:gd name="connsiteY0" fmla="*/ 0 h 1080682"/>
                <a:gd name="connsiteX1" fmla="*/ 1048039 w 7111693"/>
                <a:gd name="connsiteY1" fmla="*/ 297849 h 1080682"/>
                <a:gd name="connsiteX2" fmla="*/ 3619802 w 7111693"/>
                <a:gd name="connsiteY2" fmla="*/ 1071592 h 1080682"/>
                <a:gd name="connsiteX3" fmla="*/ 5901873 w 7111693"/>
                <a:gd name="connsiteY3" fmla="*/ 721525 h 1080682"/>
                <a:gd name="connsiteX4" fmla="*/ 7111693 w 7111693"/>
                <a:gd name="connsiteY4" fmla="*/ 122166 h 1080682"/>
                <a:gd name="connsiteX0" fmla="*/ 0 w 7111693"/>
                <a:gd name="connsiteY0" fmla="*/ 0 h 1080682"/>
                <a:gd name="connsiteX1" fmla="*/ 1023086 w 7111693"/>
                <a:gd name="connsiteY1" fmla="*/ 446774 h 1080682"/>
                <a:gd name="connsiteX2" fmla="*/ 3619802 w 7111693"/>
                <a:gd name="connsiteY2" fmla="*/ 1071592 h 1080682"/>
                <a:gd name="connsiteX3" fmla="*/ 5901873 w 7111693"/>
                <a:gd name="connsiteY3" fmla="*/ 721525 h 1080682"/>
                <a:gd name="connsiteX4" fmla="*/ 7111693 w 7111693"/>
                <a:gd name="connsiteY4" fmla="*/ 122166 h 1080682"/>
                <a:gd name="connsiteX0" fmla="*/ 0 w 7111693"/>
                <a:gd name="connsiteY0" fmla="*/ 0 h 1080682"/>
                <a:gd name="connsiteX1" fmla="*/ 1023086 w 7111693"/>
                <a:gd name="connsiteY1" fmla="*/ 446774 h 1080682"/>
                <a:gd name="connsiteX2" fmla="*/ 3619802 w 7111693"/>
                <a:gd name="connsiteY2" fmla="*/ 1071592 h 1080682"/>
                <a:gd name="connsiteX3" fmla="*/ 5901873 w 7111693"/>
                <a:gd name="connsiteY3" fmla="*/ 721525 h 1080682"/>
                <a:gd name="connsiteX4" fmla="*/ 7111693 w 7111693"/>
                <a:gd name="connsiteY4" fmla="*/ 122166 h 1080682"/>
                <a:gd name="connsiteX0" fmla="*/ 0 w 7111693"/>
                <a:gd name="connsiteY0" fmla="*/ 0 h 1080682"/>
                <a:gd name="connsiteX1" fmla="*/ 973179 w 7111693"/>
                <a:gd name="connsiteY1" fmla="*/ 496415 h 1080682"/>
                <a:gd name="connsiteX2" fmla="*/ 3619802 w 7111693"/>
                <a:gd name="connsiteY2" fmla="*/ 1071592 h 1080682"/>
                <a:gd name="connsiteX3" fmla="*/ 5901873 w 7111693"/>
                <a:gd name="connsiteY3" fmla="*/ 721525 h 1080682"/>
                <a:gd name="connsiteX4" fmla="*/ 7111693 w 7111693"/>
                <a:gd name="connsiteY4" fmla="*/ 122166 h 1080682"/>
                <a:gd name="connsiteX0" fmla="*/ 0 w 7111693"/>
                <a:gd name="connsiteY0" fmla="*/ 0 h 1080682"/>
                <a:gd name="connsiteX1" fmla="*/ 973179 w 7111693"/>
                <a:gd name="connsiteY1" fmla="*/ 496415 h 1080682"/>
                <a:gd name="connsiteX2" fmla="*/ 3619802 w 7111693"/>
                <a:gd name="connsiteY2" fmla="*/ 1071592 h 1080682"/>
                <a:gd name="connsiteX3" fmla="*/ 5901873 w 7111693"/>
                <a:gd name="connsiteY3" fmla="*/ 721525 h 1080682"/>
                <a:gd name="connsiteX4" fmla="*/ 7111693 w 7111693"/>
                <a:gd name="connsiteY4" fmla="*/ 122166 h 1080682"/>
                <a:gd name="connsiteX0" fmla="*/ 0 w 7111693"/>
                <a:gd name="connsiteY0" fmla="*/ 0 h 1080682"/>
                <a:gd name="connsiteX1" fmla="*/ 973179 w 7111693"/>
                <a:gd name="connsiteY1" fmla="*/ 496415 h 1080682"/>
                <a:gd name="connsiteX2" fmla="*/ 3619802 w 7111693"/>
                <a:gd name="connsiteY2" fmla="*/ 1071592 h 1080682"/>
                <a:gd name="connsiteX3" fmla="*/ 5901873 w 7111693"/>
                <a:gd name="connsiteY3" fmla="*/ 721525 h 1080682"/>
                <a:gd name="connsiteX4" fmla="*/ 7111693 w 7111693"/>
                <a:gd name="connsiteY4" fmla="*/ 122166 h 108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1693" h="1080682">
                  <a:moveTo>
                    <a:pt x="0" y="0"/>
                  </a:moveTo>
                  <a:cubicBezTo>
                    <a:pt x="174673" y="49642"/>
                    <a:pt x="407309" y="268174"/>
                    <a:pt x="973179" y="496415"/>
                  </a:cubicBezTo>
                  <a:cubicBezTo>
                    <a:pt x="1551526" y="744512"/>
                    <a:pt x="2810830" y="1000979"/>
                    <a:pt x="3619802" y="1071592"/>
                  </a:cubicBezTo>
                  <a:cubicBezTo>
                    <a:pt x="4573575" y="1131719"/>
                    <a:pt x="5319891" y="879763"/>
                    <a:pt x="5901873" y="721525"/>
                  </a:cubicBezTo>
                  <a:cubicBezTo>
                    <a:pt x="6483855" y="523573"/>
                    <a:pt x="6880184" y="161932"/>
                    <a:pt x="7111693" y="122166"/>
                  </a:cubicBezTo>
                </a:path>
              </a:pathLst>
            </a:custGeom>
            <a:ln>
              <a:prstDash val="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81" name="Picture 80" descr="result.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58605" y="2193087"/>
            <a:ext cx="1779420" cy="1858213"/>
          </a:xfrm>
          <a:prstGeom prst="rect">
            <a:avLst/>
          </a:prstGeom>
        </p:spPr>
      </p:pic>
    </p:spTree>
    <p:extLst>
      <p:ext uri="{BB962C8B-B14F-4D97-AF65-F5344CB8AC3E}">
        <p14:creationId xmlns:p14="http://schemas.microsoft.com/office/powerpoint/2010/main" val="125659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500"/>
                                        <p:tgtEl>
                                          <p:spTgt spid="85"/>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500"/>
                                        <p:tgtEl>
                                          <p:spTgt spid="8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App Development with AEM Apps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37</a:t>
            </a:fld>
            <a:endParaRPr lang="en-US" dirty="0"/>
          </a:p>
        </p:txBody>
      </p:sp>
      <p:sp>
        <p:nvSpPr>
          <p:cNvPr id="33" name="Rounded Rectangle 32"/>
          <p:cNvSpPr/>
          <p:nvPr/>
        </p:nvSpPr>
        <p:spPr>
          <a:xfrm>
            <a:off x="304721" y="730251"/>
            <a:ext cx="3137495" cy="1746250"/>
          </a:xfrm>
          <a:prstGeom prst="roundRect">
            <a:avLst>
              <a:gd name="adj" fmla="val 4141"/>
            </a:avLst>
          </a:prstGeom>
          <a:solidFill>
            <a:schemeClr val="tx1">
              <a:alpha val="3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08835" tIns="54418" rIns="108835" bIns="54418" rtlCol="0" anchor="t"/>
          <a:lstStyle/>
          <a:p>
            <a:r>
              <a:rPr lang="en-US" sz="2400" dirty="0" smtClean="0">
                <a:latin typeface="Adobe Clean Light"/>
                <a:cs typeface="Adobe Clean Light"/>
              </a:rPr>
              <a:t>Developer</a:t>
            </a:r>
            <a:endParaRPr lang="en-US" sz="2400" dirty="0">
              <a:latin typeface="Adobe Clean Light"/>
              <a:cs typeface="Adobe Clean Light"/>
            </a:endParaRPr>
          </a:p>
        </p:txBody>
      </p:sp>
      <p:pic>
        <p:nvPicPr>
          <p:cNvPr id="34" name="Picture 33" descr="desig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71" y="1185333"/>
            <a:ext cx="1283300" cy="1192412"/>
          </a:xfrm>
          <a:prstGeom prst="rect">
            <a:avLst/>
          </a:prstGeom>
        </p:spPr>
      </p:pic>
      <p:cxnSp>
        <p:nvCxnSpPr>
          <p:cNvPr id="35" name="Straight Connector 34"/>
          <p:cNvCxnSpPr/>
          <p:nvPr/>
        </p:nvCxnSpPr>
        <p:spPr>
          <a:xfrm>
            <a:off x="1310885" y="2009842"/>
            <a:ext cx="801155" cy="572833"/>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pic>
        <p:nvPicPr>
          <p:cNvPr id="36" name="Picture 35" descr="html-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207" y="1658905"/>
            <a:ext cx="864896" cy="673097"/>
          </a:xfrm>
          <a:prstGeom prst="rect">
            <a:avLst/>
          </a:prstGeom>
        </p:spPr>
      </p:pic>
      <p:cxnSp>
        <p:nvCxnSpPr>
          <p:cNvPr id="37" name="Straight Connector 36"/>
          <p:cNvCxnSpPr>
            <a:endCxn id="76" idx="1"/>
          </p:cNvCxnSpPr>
          <p:nvPr/>
        </p:nvCxnSpPr>
        <p:spPr>
          <a:xfrm flipV="1">
            <a:off x="1816417" y="1257300"/>
            <a:ext cx="2025027" cy="430998"/>
          </a:xfrm>
          <a:prstGeom prst="line">
            <a:avLst/>
          </a:prstGeom>
          <a:ln>
            <a:solidFill>
              <a:schemeClr val="bg1"/>
            </a:solidFill>
            <a:prstDash val="dash"/>
            <a:headEnd type="triangle" w="lg" len="lg"/>
            <a:tailEnd type="triangle" w="lg" len="lg"/>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781673" y="2714334"/>
            <a:ext cx="2521656" cy="1443204"/>
            <a:chOff x="4377850" y="2086501"/>
            <a:chExt cx="2521656" cy="1443204"/>
          </a:xfrm>
        </p:grpSpPr>
        <p:sp>
          <p:nvSpPr>
            <p:cNvPr id="43" name="AutoShape 18"/>
            <p:cNvSpPr>
              <a:spLocks/>
            </p:cNvSpPr>
            <p:nvPr/>
          </p:nvSpPr>
          <p:spPr bwMode="auto">
            <a:xfrm>
              <a:off x="4377850" y="2086501"/>
              <a:ext cx="2521656" cy="1238157"/>
            </a:xfrm>
            <a:prstGeom prst="roundRect">
              <a:avLst>
                <a:gd name="adj" fmla="val 3792"/>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defTabSz="1087126">
                <a:lnSpc>
                  <a:spcPct val="80000"/>
                </a:lnSpc>
              </a:pPr>
              <a:r>
                <a:rPr lang="en-US" sz="3200" dirty="0">
                  <a:solidFill>
                    <a:srgbClr val="F6FAFF"/>
                  </a:solidFill>
                  <a:latin typeface="Adobe Clean"/>
                  <a:ea typeface="ヒラギノ角ゴ ProN W6" charset="0"/>
                  <a:cs typeface="Adobe Clean"/>
                  <a:sym typeface="Adobe Clean Bold" charset="0"/>
                </a:rPr>
                <a:t/>
              </a:r>
              <a:br>
                <a:rPr lang="en-US" sz="3200" dirty="0">
                  <a:solidFill>
                    <a:srgbClr val="F6FAFF"/>
                  </a:solidFill>
                  <a:latin typeface="Adobe Clean"/>
                  <a:ea typeface="ヒラギノ角ゴ ProN W6" charset="0"/>
                  <a:cs typeface="Adobe Clean"/>
                  <a:sym typeface="Adobe Clean Bold" charset="0"/>
                </a:rPr>
              </a:br>
              <a:endParaRPr lang="en-US" sz="3200" dirty="0">
                <a:solidFill>
                  <a:srgbClr val="F6FAFF"/>
                </a:solidFill>
                <a:latin typeface="Adobe Clean"/>
                <a:ea typeface="ヒラギノ角ゴ ProN W6" charset="0"/>
                <a:cs typeface="Adobe Clean"/>
                <a:sym typeface="Adobe Clean Bold" charset="0"/>
              </a:endParaRPr>
            </a:p>
          </p:txBody>
        </p:sp>
        <p:grpSp>
          <p:nvGrpSpPr>
            <p:cNvPr id="44" name="Group 21"/>
            <p:cNvGrpSpPr>
              <a:grpSpLocks/>
            </p:cNvGrpSpPr>
            <p:nvPr/>
          </p:nvGrpSpPr>
          <p:grpSpPr bwMode="auto">
            <a:xfrm>
              <a:off x="4578734" y="3032378"/>
              <a:ext cx="2012583" cy="13390"/>
              <a:chOff x="0" y="251"/>
              <a:chExt cx="1613" cy="14"/>
            </a:xfrm>
          </p:grpSpPr>
          <p:sp>
            <p:nvSpPr>
              <p:cNvPr id="46" name="Line 19"/>
              <p:cNvSpPr>
                <a:spLocks noChangeShapeType="1"/>
              </p:cNvSpPr>
              <p:nvPr/>
            </p:nvSpPr>
            <p:spPr bwMode="auto">
              <a:xfrm rot="10800000" flipH="1">
                <a:off x="0" y="251"/>
                <a:ext cx="1611" cy="0"/>
              </a:xfrm>
              <a:prstGeom prst="line">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087126"/>
                <a:endParaRPr lang="en-US" sz="2200">
                  <a:latin typeface="Adobe Clean"/>
                  <a:cs typeface="Adobe Clean"/>
                </a:endParaRPr>
              </a:p>
            </p:txBody>
          </p:sp>
          <p:sp>
            <p:nvSpPr>
              <p:cNvPr id="47" name="Line 20"/>
              <p:cNvSpPr>
                <a:spLocks noChangeShapeType="1"/>
              </p:cNvSpPr>
              <p:nvPr/>
            </p:nvSpPr>
            <p:spPr bwMode="auto">
              <a:xfrm rot="10800000" flipH="1">
                <a:off x="1" y="265"/>
                <a:ext cx="1612" cy="0"/>
              </a:xfrm>
              <a:prstGeom prst="line">
                <a:avLst/>
              </a:prstGeom>
              <a:noFill/>
              <a:ln w="127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087126"/>
                <a:endParaRPr lang="en-US" sz="2200">
                  <a:latin typeface="Adobe Clean"/>
                  <a:cs typeface="Adobe Clean"/>
                </a:endParaRPr>
              </a:p>
            </p:txBody>
          </p:sp>
        </p:grpSp>
        <p:sp>
          <p:nvSpPr>
            <p:cNvPr id="45" name="Rectangle 22"/>
            <p:cNvSpPr>
              <a:spLocks/>
            </p:cNvSpPr>
            <p:nvPr/>
          </p:nvSpPr>
          <p:spPr bwMode="auto">
            <a:xfrm>
              <a:off x="4386584" y="3147146"/>
              <a:ext cx="2428076" cy="38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endParaRPr lang="en-US" sz="2300" dirty="0">
                <a:solidFill>
                  <a:srgbClr val="F6FAFF"/>
                </a:solidFill>
                <a:latin typeface="Adobe Clean"/>
                <a:ea typeface="ＭＳ Ｐゴシック" charset="0"/>
                <a:cs typeface="Adobe Clean"/>
                <a:sym typeface="Adobe Clean Bold" charset="0"/>
              </a:endParaRPr>
            </a:p>
          </p:txBody>
        </p:sp>
        <p:pic>
          <p:nvPicPr>
            <p:cNvPr id="41" name="Picture 40" descr="mc_experiencemanager_6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1178" y="2130693"/>
              <a:ext cx="635000" cy="635000"/>
            </a:xfrm>
            <a:prstGeom prst="rect">
              <a:avLst/>
            </a:prstGeom>
          </p:spPr>
        </p:pic>
        <p:sp>
          <p:nvSpPr>
            <p:cNvPr id="42" name="Rectangle 22"/>
            <p:cNvSpPr>
              <a:spLocks/>
            </p:cNvSpPr>
            <p:nvPr/>
          </p:nvSpPr>
          <p:spPr bwMode="auto">
            <a:xfrm>
              <a:off x="4424640" y="2728046"/>
              <a:ext cx="2428077" cy="38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r>
                <a:rPr lang="en-US" sz="1600" dirty="0" smtClean="0">
                  <a:solidFill>
                    <a:srgbClr val="F6FAFF"/>
                  </a:solidFill>
                  <a:latin typeface="Adobe Clean Light"/>
                  <a:ea typeface="ＭＳ Ｐゴシック" charset="0"/>
                  <a:cs typeface="Adobe Clean Light"/>
                  <a:sym typeface="Adobe Clean Bold" charset="0"/>
                </a:rPr>
                <a:t>Adobe Experience Manager</a:t>
              </a:r>
              <a:endParaRPr lang="en-US" sz="1600" dirty="0">
                <a:solidFill>
                  <a:srgbClr val="F6FAFF"/>
                </a:solidFill>
                <a:latin typeface="Adobe Clean Light"/>
                <a:ea typeface="ＭＳ Ｐゴシック" charset="0"/>
                <a:cs typeface="Adobe Clean Light"/>
                <a:sym typeface="Adobe Clean Bold" charset="0"/>
              </a:endParaRPr>
            </a:p>
          </p:txBody>
        </p:sp>
      </p:grpSp>
      <p:grpSp>
        <p:nvGrpSpPr>
          <p:cNvPr id="82" name="Group 81"/>
          <p:cNvGrpSpPr/>
          <p:nvPr/>
        </p:nvGrpSpPr>
        <p:grpSpPr>
          <a:xfrm>
            <a:off x="304720" y="4080911"/>
            <a:ext cx="3137496" cy="2178074"/>
            <a:chOff x="304720" y="4080911"/>
            <a:chExt cx="3137496" cy="2178074"/>
          </a:xfrm>
        </p:grpSpPr>
        <p:pic>
          <p:nvPicPr>
            <p:cNvPr id="49" name="Picture 48" descr="wri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71" y="4952998"/>
              <a:ext cx="1561500" cy="1236031"/>
            </a:xfrm>
            <a:prstGeom prst="rect">
              <a:avLst/>
            </a:prstGeom>
          </p:spPr>
        </p:pic>
        <p:sp>
          <p:nvSpPr>
            <p:cNvPr id="48" name="Rounded Rectangle 47"/>
            <p:cNvSpPr/>
            <p:nvPr/>
          </p:nvSpPr>
          <p:spPr>
            <a:xfrm>
              <a:off x="304720" y="4512735"/>
              <a:ext cx="3137496" cy="1746250"/>
            </a:xfrm>
            <a:prstGeom prst="roundRect">
              <a:avLst>
                <a:gd name="adj" fmla="val 4141"/>
              </a:avLst>
            </a:prstGeom>
            <a:solidFill>
              <a:schemeClr val="tx1">
                <a:alpha val="3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08835" tIns="54418" rIns="108835" bIns="54418" rtlCol="0" anchor="t"/>
            <a:lstStyle/>
            <a:p>
              <a:r>
                <a:rPr lang="en-US" sz="2400" dirty="0" smtClean="0">
                  <a:latin typeface="Adobe Clean Light"/>
                  <a:cs typeface="Adobe Clean Light"/>
                </a:rPr>
                <a:t>Marketer</a:t>
              </a:r>
              <a:endParaRPr lang="en-US" sz="2400" dirty="0">
                <a:latin typeface="Adobe Clean Light"/>
                <a:cs typeface="Adobe Clean Light"/>
              </a:endParaRPr>
            </a:p>
          </p:txBody>
        </p:sp>
        <p:cxnSp>
          <p:nvCxnSpPr>
            <p:cNvPr id="50" name="Straight Connector 49"/>
            <p:cNvCxnSpPr/>
            <p:nvPr/>
          </p:nvCxnSpPr>
          <p:spPr>
            <a:xfrm flipV="1">
              <a:off x="1596296" y="4080911"/>
              <a:ext cx="1143648" cy="851223"/>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pic>
          <p:nvPicPr>
            <p:cNvPr id="51"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050" y="4202873"/>
              <a:ext cx="996574" cy="7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cxnSp>
        <p:nvCxnSpPr>
          <p:cNvPr id="57" name="Straight Connector 56"/>
          <p:cNvCxnSpPr/>
          <p:nvPr/>
        </p:nvCxnSpPr>
        <p:spPr>
          <a:xfrm flipV="1">
            <a:off x="3446886" y="2046518"/>
            <a:ext cx="1803103" cy="21767"/>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3320461" y="3364518"/>
            <a:ext cx="1855170" cy="14269"/>
          </a:xfrm>
          <a:prstGeom prst="line">
            <a:avLst/>
          </a:prstGeom>
          <a:ln>
            <a:solidFill>
              <a:schemeClr val="accent1"/>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nvGrpSpPr>
          <p:cNvPr id="84" name="Group 83"/>
          <p:cNvGrpSpPr/>
          <p:nvPr/>
        </p:nvGrpSpPr>
        <p:grpSpPr>
          <a:xfrm>
            <a:off x="5275525" y="1320994"/>
            <a:ext cx="1595309" cy="925804"/>
            <a:chOff x="5275525" y="2119286"/>
            <a:chExt cx="1595309" cy="925804"/>
          </a:xfrm>
        </p:grpSpPr>
        <p:pic>
          <p:nvPicPr>
            <p:cNvPr id="63" name="Picture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9700" y="2119286"/>
              <a:ext cx="673097" cy="673097"/>
            </a:xfrm>
            <a:prstGeom prst="rect">
              <a:avLst/>
            </a:prstGeom>
          </p:spPr>
        </p:pic>
        <p:sp>
          <p:nvSpPr>
            <p:cNvPr id="64" name="TextBox 63"/>
            <p:cNvSpPr txBox="1"/>
            <p:nvPr/>
          </p:nvSpPr>
          <p:spPr>
            <a:xfrm>
              <a:off x="5275525" y="2706536"/>
              <a:ext cx="1595309" cy="338554"/>
            </a:xfrm>
            <a:prstGeom prst="rect">
              <a:avLst/>
            </a:prstGeom>
            <a:solidFill>
              <a:schemeClr val="tx1"/>
            </a:solidFill>
          </p:spPr>
          <p:txBody>
            <a:bodyPr wrap="none" rtlCol="0">
              <a:spAutoFit/>
            </a:bodyPr>
            <a:lstStyle/>
            <a:p>
              <a:r>
                <a:rPr lang="en-US" sz="1600" dirty="0" smtClean="0">
                  <a:solidFill>
                    <a:schemeClr val="bg1"/>
                  </a:solidFill>
                </a:rPr>
                <a:t>DPS App Builder</a:t>
              </a:r>
              <a:endParaRPr lang="en-US" sz="1600" dirty="0">
                <a:solidFill>
                  <a:schemeClr val="bg1"/>
                </a:solidFill>
              </a:endParaRPr>
            </a:p>
          </p:txBody>
        </p:sp>
      </p:grpSp>
      <p:cxnSp>
        <p:nvCxnSpPr>
          <p:cNvPr id="65" name="Straight Connector 64"/>
          <p:cNvCxnSpPr>
            <a:stCxn id="64" idx="3"/>
          </p:cNvCxnSpPr>
          <p:nvPr/>
        </p:nvCxnSpPr>
        <p:spPr>
          <a:xfrm>
            <a:off x="6870834" y="2077521"/>
            <a:ext cx="1165854" cy="99622"/>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7230589" y="3591211"/>
            <a:ext cx="3128211" cy="19218"/>
          </a:xfrm>
          <a:prstGeom prst="line">
            <a:avLst/>
          </a:prstGeom>
          <a:ln>
            <a:solidFill>
              <a:schemeClr val="accent1"/>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69" name="AutoShape 18"/>
          <p:cNvSpPr>
            <a:spLocks/>
          </p:cNvSpPr>
          <p:nvPr/>
        </p:nvSpPr>
        <p:spPr bwMode="auto">
          <a:xfrm>
            <a:off x="8012261" y="1710492"/>
            <a:ext cx="1306402" cy="1238157"/>
          </a:xfrm>
          <a:prstGeom prst="roundRect">
            <a:avLst>
              <a:gd name="adj" fmla="val 3792"/>
            </a:avLst>
          </a:prstGeom>
          <a:solidFill>
            <a:schemeClr val="accent2"/>
          </a:solidFill>
          <a:ln>
            <a:noFill/>
          </a:ln>
          <a:effectLst>
            <a:outerShdw blurRad="63500" algn="ctr" rotWithShape="0">
              <a:schemeClr val="tx1">
                <a:alpha val="75000"/>
              </a:schemeClr>
            </a:outerShdw>
          </a:effectLst>
          <a:extLst/>
        </p:spPr>
        <p:txBody>
          <a:bodyPr lIns="0" tIns="0" rIns="0" bIns="0" anchor="ctr"/>
          <a:lstStyle/>
          <a:p>
            <a:pPr algn="ctr" defTabSz="1087126">
              <a:lnSpc>
                <a:spcPct val="80000"/>
              </a:lnSpc>
            </a:pPr>
            <a:r>
              <a:rPr lang="en-US" sz="3200" dirty="0" smtClean="0">
                <a:solidFill>
                  <a:srgbClr val="F6FAFF"/>
                </a:solidFill>
                <a:latin typeface="Adobe Clean"/>
                <a:ea typeface="ヒラギノ角ゴ ProN W6" charset="0"/>
                <a:cs typeface="Adobe Clean"/>
                <a:sym typeface="Adobe Clean Bold" charset="0"/>
              </a:rPr>
              <a:t>App Stores</a:t>
            </a:r>
            <a:endParaRPr lang="en-US" sz="3200" dirty="0">
              <a:solidFill>
                <a:srgbClr val="F6FAFF"/>
              </a:solidFill>
              <a:latin typeface="Adobe Clean"/>
              <a:ea typeface="ヒラギノ角ゴ ProN W6" charset="0"/>
              <a:cs typeface="Adobe Clean"/>
              <a:sym typeface="Adobe Clean Bold" charset="0"/>
            </a:endParaRPr>
          </a:p>
        </p:txBody>
      </p:sp>
      <p:grpSp>
        <p:nvGrpSpPr>
          <p:cNvPr id="85" name="Group 84"/>
          <p:cNvGrpSpPr/>
          <p:nvPr/>
        </p:nvGrpSpPr>
        <p:grpSpPr>
          <a:xfrm rot="1241919">
            <a:off x="9318663" y="2091592"/>
            <a:ext cx="1067626" cy="1037073"/>
            <a:chOff x="9318663" y="1837590"/>
            <a:chExt cx="1067626" cy="1037073"/>
          </a:xfrm>
        </p:grpSpPr>
        <p:cxnSp>
          <p:nvCxnSpPr>
            <p:cNvPr id="77" name="Straight Connector 76"/>
            <p:cNvCxnSpPr>
              <a:stCxn id="69" idx="3"/>
            </p:cNvCxnSpPr>
            <p:nvPr/>
          </p:nvCxnSpPr>
          <p:spPr>
            <a:xfrm>
              <a:off x="9318663" y="2329571"/>
              <a:ext cx="1067626" cy="545092"/>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69" idx="3"/>
            </p:cNvCxnSpPr>
            <p:nvPr/>
          </p:nvCxnSpPr>
          <p:spPr>
            <a:xfrm>
              <a:off x="9318663" y="2329571"/>
              <a:ext cx="1053355" cy="17142"/>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69" idx="3"/>
            </p:cNvCxnSpPr>
            <p:nvPr/>
          </p:nvCxnSpPr>
          <p:spPr>
            <a:xfrm flipV="1">
              <a:off x="9318663" y="1837590"/>
              <a:ext cx="1057931" cy="491981"/>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3683000" y="701804"/>
            <a:ext cx="990600" cy="1110992"/>
            <a:chOff x="2806700" y="4591308"/>
            <a:chExt cx="990600" cy="1110992"/>
          </a:xfrm>
        </p:grpSpPr>
        <p:grpSp>
          <p:nvGrpSpPr>
            <p:cNvPr id="68" name="Group 67"/>
            <p:cNvGrpSpPr/>
            <p:nvPr/>
          </p:nvGrpSpPr>
          <p:grpSpPr>
            <a:xfrm>
              <a:off x="2965144" y="4591308"/>
              <a:ext cx="679756" cy="1110992"/>
              <a:chOff x="1942936" y="1594108"/>
              <a:chExt cx="679756" cy="1110992"/>
            </a:xfrm>
          </p:grpSpPr>
          <p:sp>
            <p:nvSpPr>
              <p:cNvPr id="76" name="AutoShape 18"/>
              <p:cNvSpPr>
                <a:spLocks/>
              </p:cNvSpPr>
              <p:nvPr/>
            </p:nvSpPr>
            <p:spPr bwMode="auto">
              <a:xfrm>
                <a:off x="1942936" y="1594108"/>
                <a:ext cx="679756" cy="1110992"/>
              </a:xfrm>
              <a:prstGeom prst="roundRect">
                <a:avLst>
                  <a:gd name="adj" fmla="val 3792"/>
                </a:avLst>
              </a:prstGeom>
              <a:solidFill>
                <a:schemeClr val="bg1">
                  <a:lumMod val="6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defTabSz="1087126">
                  <a:lnSpc>
                    <a:spcPct val="80000"/>
                  </a:lnSpc>
                </a:pPr>
                <a:r>
                  <a:rPr lang="en-US" sz="3200" dirty="0">
                    <a:solidFill>
                      <a:srgbClr val="F6FAFF"/>
                    </a:solidFill>
                    <a:latin typeface="Adobe Clean"/>
                    <a:ea typeface="ヒラギノ角ゴ ProN W6" charset="0"/>
                    <a:cs typeface="Adobe Clean"/>
                    <a:sym typeface="Adobe Clean Bold" charset="0"/>
                  </a:rPr>
                  <a:t/>
                </a:r>
                <a:br>
                  <a:rPr lang="en-US" sz="3200" dirty="0">
                    <a:solidFill>
                      <a:srgbClr val="F6FAFF"/>
                    </a:solidFill>
                    <a:latin typeface="Adobe Clean"/>
                    <a:ea typeface="ヒラギノ角ゴ ProN W6" charset="0"/>
                    <a:cs typeface="Adobe Clean"/>
                    <a:sym typeface="Adobe Clean Bold" charset="0"/>
                  </a:rPr>
                </a:br>
                <a:endParaRPr lang="en-US" sz="3200" dirty="0">
                  <a:solidFill>
                    <a:srgbClr val="F6FAFF"/>
                  </a:solidFill>
                  <a:latin typeface="Adobe Clean"/>
                  <a:ea typeface="ヒラギノ角ゴ ProN W6" charset="0"/>
                  <a:cs typeface="Adobe Clean"/>
                  <a:sym typeface="Adobe Clean Bold"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7541" y="1676400"/>
                <a:ext cx="635000" cy="635000"/>
              </a:xfrm>
              <a:prstGeom prst="rect">
                <a:avLst/>
              </a:prstGeom>
            </p:spPr>
          </p:pic>
        </p:grpSp>
        <p:sp>
          <p:nvSpPr>
            <p:cNvPr id="75" name="Rectangle 22"/>
            <p:cNvSpPr>
              <a:spLocks/>
            </p:cNvSpPr>
            <p:nvPr/>
          </p:nvSpPr>
          <p:spPr bwMode="auto">
            <a:xfrm>
              <a:off x="2806700" y="5332679"/>
              <a:ext cx="990600" cy="26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r>
                <a:rPr lang="en-US" sz="1600" dirty="0" smtClean="0">
                  <a:solidFill>
                    <a:srgbClr val="F6FAFF"/>
                  </a:solidFill>
                  <a:latin typeface="Adobe Clean Light"/>
                  <a:ea typeface="ＭＳ Ｐゴシック" charset="0"/>
                  <a:cs typeface="Adobe Clean Light"/>
                  <a:sym typeface="Adobe Clean Bold" charset="0"/>
                </a:rPr>
                <a:t>SCM</a:t>
              </a:r>
              <a:endParaRPr lang="en-US" sz="1600" dirty="0">
                <a:solidFill>
                  <a:srgbClr val="F6FAFF"/>
                </a:solidFill>
                <a:latin typeface="Adobe Clean Light"/>
                <a:ea typeface="ＭＳ Ｐゴシック" charset="0"/>
                <a:cs typeface="Adobe Clean Light"/>
                <a:sym typeface="Adobe Clean Bold" charset="0"/>
              </a:endParaRPr>
            </a:p>
          </p:txBody>
        </p:sp>
      </p:grpSp>
      <p:grpSp>
        <p:nvGrpSpPr>
          <p:cNvPr id="60" name="Group 59"/>
          <p:cNvGrpSpPr/>
          <p:nvPr/>
        </p:nvGrpSpPr>
        <p:grpSpPr>
          <a:xfrm>
            <a:off x="4916348" y="2932474"/>
            <a:ext cx="2508390" cy="1414551"/>
            <a:chOff x="4916348" y="3259048"/>
            <a:chExt cx="2508390" cy="1414551"/>
          </a:xfrm>
        </p:grpSpPr>
        <p:sp>
          <p:nvSpPr>
            <p:cNvPr id="61" name="Cloud 60"/>
            <p:cNvSpPr/>
            <p:nvPr/>
          </p:nvSpPr>
          <p:spPr>
            <a:xfrm>
              <a:off x="4916348" y="3259048"/>
              <a:ext cx="2508390" cy="1414551"/>
            </a:xfrm>
            <a:prstGeom prst="cloud">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a:p>
              <a:pPr algn="ctr"/>
              <a:endParaRPr lang="en-US" sz="1400" dirty="0"/>
            </a:p>
            <a:p>
              <a:pPr algn="ctr"/>
              <a:endParaRPr lang="en-US" sz="1400" dirty="0" smtClean="0"/>
            </a:p>
            <a:p>
              <a:pPr algn="ctr"/>
              <a:endParaRPr lang="en-US" sz="1400" dirty="0" smtClean="0"/>
            </a:p>
            <a:p>
              <a:pPr algn="ctr"/>
              <a:r>
                <a:rPr lang="en-US" sz="1400" dirty="0" smtClean="0"/>
                <a:t>DPS Folio Producer</a:t>
              </a:r>
              <a:endParaRPr lang="en-US" sz="1400" dirty="0"/>
            </a:p>
          </p:txBody>
        </p:sp>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28281" y="3417655"/>
              <a:ext cx="666380" cy="806002"/>
            </a:xfrm>
            <a:prstGeom prst="rect">
              <a:avLst/>
            </a:prstGeom>
          </p:spPr>
        </p:pic>
      </p:grpSp>
      <p:pic>
        <p:nvPicPr>
          <p:cNvPr id="81" name="Picture 80" descr="resul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358605" y="2102372"/>
            <a:ext cx="1779420" cy="1858213"/>
          </a:xfrm>
          <a:prstGeom prst="rect">
            <a:avLst/>
          </a:prstGeom>
        </p:spPr>
      </p:pic>
      <p:sp>
        <p:nvSpPr>
          <p:cNvPr id="52" name="TextBox 51"/>
          <p:cNvSpPr txBox="1"/>
          <p:nvPr/>
        </p:nvSpPr>
        <p:spPr>
          <a:xfrm>
            <a:off x="7424738" y="3749811"/>
            <a:ext cx="2954655" cy="369332"/>
          </a:xfrm>
          <a:prstGeom prst="rect">
            <a:avLst/>
          </a:prstGeom>
          <a:noFill/>
        </p:spPr>
        <p:txBody>
          <a:bodyPr wrap="none" rtlCol="0">
            <a:spAutoFit/>
          </a:bodyPr>
          <a:lstStyle/>
          <a:p>
            <a:r>
              <a:rPr lang="en-US" dirty="0" smtClean="0">
                <a:solidFill>
                  <a:srgbClr val="FFFFFF"/>
                </a:solidFill>
              </a:rPr>
              <a:t>Over the air content updates</a:t>
            </a:r>
            <a:endParaRPr lang="en-US" dirty="0">
              <a:solidFill>
                <a:srgbClr val="FFFFFF"/>
              </a:solidFill>
            </a:endParaRPr>
          </a:p>
        </p:txBody>
      </p:sp>
    </p:spTree>
    <p:extLst>
      <p:ext uri="{BB962C8B-B14F-4D97-AF65-F5344CB8AC3E}">
        <p14:creationId xmlns:p14="http://schemas.microsoft.com/office/powerpoint/2010/main" val="406732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AEM Apps Technical </a:t>
            </a:r>
            <a:r>
              <a:rPr lang="en-US" dirty="0"/>
              <a:t>Questions</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38</a:t>
            </a:fld>
            <a:endParaRPr lang="en-US" dirty="0"/>
          </a:p>
        </p:txBody>
      </p:sp>
      <p:sp>
        <p:nvSpPr>
          <p:cNvPr id="5" name="Content Placeholder 4"/>
          <p:cNvSpPr>
            <a:spLocks noGrp="1"/>
          </p:cNvSpPr>
          <p:nvPr>
            <p:ph idx="4294967295"/>
          </p:nvPr>
        </p:nvSpPr>
        <p:spPr>
          <a:xfrm>
            <a:off x="304721" y="990600"/>
            <a:ext cx="11579384" cy="5181600"/>
          </a:xfrm>
          <a:prstGeom prst="rect">
            <a:avLst/>
          </a:prstGeom>
        </p:spPr>
        <p:txBody>
          <a:bodyPr>
            <a:normAutofit/>
          </a:bodyPr>
          <a:lstStyle/>
          <a:p>
            <a:r>
              <a:rPr lang="en-US" dirty="0" smtClean="0"/>
              <a:t>What </a:t>
            </a:r>
            <a:r>
              <a:rPr lang="en-US" dirty="0"/>
              <a:t>exactly does the </a:t>
            </a:r>
            <a:r>
              <a:rPr lang="en-US" dirty="0" err="1"/>
              <a:t>PhoneGap</a:t>
            </a:r>
            <a:r>
              <a:rPr lang="en-US" dirty="0"/>
              <a:t> Enterprise app do?</a:t>
            </a:r>
          </a:p>
          <a:p>
            <a:pPr lvl="1"/>
            <a:r>
              <a:rPr lang="en-US" dirty="0"/>
              <a:t>It allows marketers to preview their apps and content changes on a real device without </a:t>
            </a:r>
            <a:r>
              <a:rPr lang="en-US" dirty="0" err="1"/>
              <a:t>jailbreaking</a:t>
            </a:r>
            <a:r>
              <a:rPr lang="en-US" dirty="0"/>
              <a:t> their phones.</a:t>
            </a:r>
          </a:p>
          <a:p>
            <a:r>
              <a:rPr lang="en-US" dirty="0" smtClean="0"/>
              <a:t>I </a:t>
            </a:r>
            <a:r>
              <a:rPr lang="en-US" dirty="0"/>
              <a:t>see that the </a:t>
            </a:r>
            <a:r>
              <a:rPr lang="en-US" dirty="0" err="1"/>
              <a:t>Geometrixx</a:t>
            </a:r>
            <a:r>
              <a:rPr lang="en-US" dirty="0"/>
              <a:t> Outdoors sample app uses </a:t>
            </a:r>
            <a:r>
              <a:rPr lang="en-US" dirty="0" err="1"/>
              <a:t>AngularJS</a:t>
            </a:r>
            <a:r>
              <a:rPr lang="en-US" dirty="0"/>
              <a:t>. Do I need to use Angular JS?</a:t>
            </a:r>
          </a:p>
          <a:p>
            <a:pPr lvl="1"/>
            <a:r>
              <a:rPr lang="en-US" dirty="0" smtClean="0"/>
              <a:t>No</a:t>
            </a:r>
            <a:r>
              <a:rPr lang="en-US" dirty="0"/>
              <a:t>. AEM Apps will work with any JavaScript library</a:t>
            </a:r>
            <a:r>
              <a:rPr lang="en-US" dirty="0" smtClean="0"/>
              <a:t>. In addition to Angular JS, we commonly see Ionic, and Topcoat </a:t>
            </a:r>
            <a:endParaRPr lang="en-US" dirty="0"/>
          </a:p>
          <a:p>
            <a:r>
              <a:rPr lang="en-US" dirty="0" smtClean="0"/>
              <a:t>Can I use </a:t>
            </a:r>
            <a:r>
              <a:rPr lang="en-US" dirty="0" err="1" smtClean="0"/>
              <a:t>PhoneGap</a:t>
            </a:r>
            <a:r>
              <a:rPr lang="en-US" dirty="0" smtClean="0"/>
              <a:t> Plugins?</a:t>
            </a:r>
          </a:p>
          <a:p>
            <a:pPr lvl="1"/>
            <a:r>
              <a:rPr lang="en-US" dirty="0" smtClean="0"/>
              <a:t>Yes. We have examples up on </a:t>
            </a:r>
            <a:r>
              <a:rPr lang="en-US" dirty="0" err="1" smtClean="0"/>
              <a:t>GitHub</a:t>
            </a:r>
            <a:r>
              <a:rPr lang="en-US" dirty="0" smtClean="0"/>
              <a:t>.</a:t>
            </a:r>
            <a:endParaRPr lang="en-US" dirty="0"/>
          </a:p>
          <a:p>
            <a:r>
              <a:rPr lang="en-US" dirty="0" smtClean="0"/>
              <a:t>What app stores can I publish to using AEM Apps?</a:t>
            </a:r>
          </a:p>
          <a:p>
            <a:pPr lvl="1"/>
            <a:r>
              <a:rPr lang="en-US" dirty="0" smtClean="0"/>
              <a:t>iTunes</a:t>
            </a:r>
            <a:r>
              <a:rPr lang="en-US" dirty="0"/>
              <a:t>, Google Play, </a:t>
            </a:r>
            <a:r>
              <a:rPr lang="en-US" dirty="0" smtClean="0"/>
              <a:t>Microsoft</a:t>
            </a:r>
            <a:endParaRPr lang="en-US" dirty="0"/>
          </a:p>
        </p:txBody>
      </p:sp>
    </p:spTree>
    <p:extLst>
      <p:ext uri="{BB962C8B-B14F-4D97-AF65-F5344CB8AC3E}">
        <p14:creationId xmlns:p14="http://schemas.microsoft.com/office/powerpoint/2010/main" val="999117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Apps Technical </a:t>
            </a:r>
            <a:r>
              <a:rPr lang="en-US" dirty="0" smtClean="0"/>
              <a:t>Questions (Cont’d)</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39</a:t>
            </a:fld>
            <a:endParaRPr lang="en-US" dirty="0"/>
          </a:p>
        </p:txBody>
      </p:sp>
      <p:sp>
        <p:nvSpPr>
          <p:cNvPr id="4" name="Content Placeholder 3"/>
          <p:cNvSpPr>
            <a:spLocks noGrp="1"/>
          </p:cNvSpPr>
          <p:nvPr>
            <p:ph idx="4294967295"/>
          </p:nvPr>
        </p:nvSpPr>
        <p:spPr>
          <a:xfrm>
            <a:off x="304721" y="990600"/>
            <a:ext cx="11579384" cy="5181600"/>
          </a:xfrm>
          <a:prstGeom prst="rect">
            <a:avLst/>
          </a:prstGeom>
        </p:spPr>
        <p:txBody>
          <a:bodyPr/>
          <a:lstStyle/>
          <a:p>
            <a:r>
              <a:rPr lang="en-US" dirty="0"/>
              <a:t>Do the app performance metrics in the dashboard require Adobe Analytics?</a:t>
            </a:r>
          </a:p>
          <a:p>
            <a:pPr lvl="1"/>
            <a:r>
              <a:rPr lang="en-US" dirty="0"/>
              <a:t>Yes</a:t>
            </a:r>
          </a:p>
          <a:p>
            <a:r>
              <a:rPr lang="en-US" dirty="0"/>
              <a:t>Can I use the </a:t>
            </a:r>
            <a:r>
              <a:rPr lang="en-US" dirty="0" err="1"/>
              <a:t>PhoneGap</a:t>
            </a:r>
            <a:r>
              <a:rPr lang="en-US" dirty="0"/>
              <a:t> Command Line Interface and/or </a:t>
            </a:r>
            <a:r>
              <a:rPr lang="en-US" dirty="0" err="1"/>
              <a:t>Xcode</a:t>
            </a:r>
            <a:r>
              <a:rPr lang="en-US" dirty="0"/>
              <a:t>?</a:t>
            </a:r>
          </a:p>
          <a:p>
            <a:pPr lvl="1"/>
            <a:r>
              <a:rPr lang="en-US" dirty="0"/>
              <a:t>Yes. You can download the </a:t>
            </a:r>
            <a:r>
              <a:rPr lang="en-US" dirty="0" err="1"/>
              <a:t>PhoneGap</a:t>
            </a:r>
            <a:r>
              <a:rPr lang="en-US" dirty="0"/>
              <a:t> source files from AEM and build them from the command line and/or open them in </a:t>
            </a:r>
            <a:r>
              <a:rPr lang="en-US" dirty="0" err="1"/>
              <a:t>Xcode</a:t>
            </a:r>
            <a:r>
              <a:rPr lang="en-US" dirty="0"/>
              <a:t>.</a:t>
            </a:r>
          </a:p>
          <a:p>
            <a:r>
              <a:rPr lang="en-US" dirty="0"/>
              <a:t>Do I need to use </a:t>
            </a:r>
            <a:r>
              <a:rPr lang="en-US" dirty="0" err="1"/>
              <a:t>PhoneGap</a:t>
            </a:r>
            <a:r>
              <a:rPr lang="en-US" dirty="0"/>
              <a:t> Build?</a:t>
            </a:r>
          </a:p>
          <a:p>
            <a:pPr lvl="1"/>
            <a:r>
              <a:rPr lang="en-US" dirty="0"/>
              <a:t>No (see last question), but you then have to manually submit to the app stores.</a:t>
            </a:r>
          </a:p>
        </p:txBody>
      </p:sp>
    </p:spTree>
    <p:extLst>
      <p:ext uri="{BB962C8B-B14F-4D97-AF65-F5344CB8AC3E}">
        <p14:creationId xmlns:p14="http://schemas.microsoft.com/office/powerpoint/2010/main" val="2610506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4</a:t>
            </a:fld>
            <a:endParaRPr lang="en-US" dirty="0"/>
          </a:p>
        </p:txBody>
      </p:sp>
      <p:sp>
        <p:nvSpPr>
          <p:cNvPr id="6" name="Rectangle 5"/>
          <p:cNvSpPr>
            <a:spLocks noChangeArrowheads="1"/>
          </p:cNvSpPr>
          <p:nvPr/>
        </p:nvSpPr>
        <p:spPr bwMode="gray">
          <a:xfrm>
            <a:off x="819181" y="1363843"/>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ea typeface="Adobe Clean" charset="0"/>
                <a:cs typeface="Adobe Clean Light"/>
              </a:rPr>
              <a:t>1    |  Welcome </a:t>
            </a:r>
            <a:r>
              <a:rPr lang="en-US" sz="2800" noProof="1">
                <a:solidFill>
                  <a:srgbClr val="FFFFFF"/>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2231431"/>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framework - Overview</a:t>
            </a:r>
          </a:p>
        </p:txBody>
      </p:sp>
      <p:sp>
        <p:nvSpPr>
          <p:cNvPr id="8" name="Rectangle 7"/>
          <p:cNvSpPr>
            <a:spLocks noChangeArrowheads="1"/>
          </p:cNvSpPr>
          <p:nvPr/>
        </p:nvSpPr>
        <p:spPr bwMode="gray">
          <a:xfrm>
            <a:off x="819181" y="3099019"/>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Screens – Overview </a:t>
            </a:r>
          </a:p>
        </p:txBody>
      </p:sp>
      <p:sp>
        <p:nvSpPr>
          <p:cNvPr id="9" name="Rectangle 8"/>
          <p:cNvSpPr>
            <a:spLocks noChangeArrowheads="1"/>
          </p:cNvSpPr>
          <p:nvPr/>
        </p:nvSpPr>
        <p:spPr bwMode="gray">
          <a:xfrm>
            <a:off x="819181" y="3966606"/>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Apps - Overview</a:t>
            </a:r>
          </a:p>
        </p:txBody>
      </p:sp>
      <p:sp>
        <p:nvSpPr>
          <p:cNvPr id="10" name="Rectangle 9"/>
          <p:cNvSpPr>
            <a:spLocks noChangeArrowheads="1"/>
          </p:cNvSpPr>
          <p:nvPr/>
        </p:nvSpPr>
        <p:spPr bwMode="gray">
          <a:xfrm>
            <a:off x="819181" y="483419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5    | </a:t>
            </a:r>
            <a:r>
              <a:rPr lang="en-US" sz="2800" noProof="1">
                <a:solidFill>
                  <a:srgbClr val="FFFFFF"/>
                </a:solidFill>
                <a:latin typeface="Adobe Clean Light"/>
                <a:cs typeface="Adobe Clean Light"/>
              </a:rPr>
              <a:t>AEM Sites, Commerce, Apps and Screens - Mashup</a:t>
            </a:r>
          </a:p>
        </p:txBody>
      </p:sp>
    </p:spTree>
    <p:extLst>
      <p:ext uri="{BB962C8B-B14F-4D97-AF65-F5344CB8AC3E}">
        <p14:creationId xmlns:p14="http://schemas.microsoft.com/office/powerpoint/2010/main" val="443602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40</a:t>
            </a:fld>
            <a:endParaRPr lang="en-US" dirty="0"/>
          </a:p>
        </p:txBody>
      </p:sp>
      <p:sp>
        <p:nvSpPr>
          <p:cNvPr id="2" name="Title 1"/>
          <p:cNvSpPr>
            <a:spLocks noGrp="1"/>
          </p:cNvSpPr>
          <p:nvPr>
            <p:ph type="title"/>
          </p:nvPr>
        </p:nvSpPr>
        <p:spPr/>
        <p:txBody>
          <a:bodyPr>
            <a:normAutofit fontScale="90000"/>
          </a:bodyPr>
          <a:lstStyle/>
          <a:p>
            <a:r>
              <a:rPr lang="en-US" dirty="0" smtClean="0"/>
              <a:t>Standard White Background Bullet Slide with Color Header</a:t>
            </a:r>
            <a:endParaRPr lang="en-US" dirty="0"/>
          </a:p>
        </p:txBody>
      </p:sp>
      <p:sp>
        <p:nvSpPr>
          <p:cNvPr id="3" name="Content Placeholder 2"/>
          <p:cNvSpPr>
            <a:spLocks noGrp="1"/>
          </p:cNvSpPr>
          <p:nvPr>
            <p:ph idx="13"/>
          </p:nvPr>
        </p:nvSpPr>
        <p:spPr/>
        <p:txBody>
          <a:bodyPr/>
          <a:lstStyle/>
          <a:p>
            <a:r>
              <a:rPr lang="en-US" dirty="0" smtClean="0"/>
              <a:t>Level 1 Bullet</a:t>
            </a:r>
          </a:p>
          <a:p>
            <a:pPr lvl="1"/>
            <a:r>
              <a:rPr lang="en-US" dirty="0" smtClean="0"/>
              <a:t>Level 2 Bullet</a:t>
            </a:r>
          </a:p>
          <a:p>
            <a:pPr lvl="2"/>
            <a:r>
              <a:rPr lang="en-US" dirty="0" smtClean="0"/>
              <a:t>Level 3 Bullet</a:t>
            </a:r>
            <a:endParaRPr lang="en-US" dirty="0"/>
          </a:p>
        </p:txBody>
      </p:sp>
    </p:spTree>
    <p:extLst>
      <p:ext uri="{BB962C8B-B14F-4D97-AF65-F5344CB8AC3E}">
        <p14:creationId xmlns:p14="http://schemas.microsoft.com/office/powerpoint/2010/main" val="22116084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41</a:t>
            </a:fld>
            <a:endParaRPr lang="en-US" dirty="0"/>
          </a:p>
        </p:txBody>
      </p:sp>
      <p:sp>
        <p:nvSpPr>
          <p:cNvPr id="3" name="Content Placeholder 2"/>
          <p:cNvSpPr>
            <a:spLocks noGrp="1"/>
          </p:cNvSpPr>
          <p:nvPr>
            <p:ph idx="13"/>
          </p:nvPr>
        </p:nvSpPr>
        <p:spPr/>
        <p:txBody>
          <a:bodyPr/>
          <a:lstStyle/>
          <a:p>
            <a:r>
              <a:rPr lang="en-US" dirty="0" smtClean="0"/>
              <a:t>Level 1 Bullet</a:t>
            </a:r>
          </a:p>
          <a:p>
            <a:pPr lvl="1"/>
            <a:r>
              <a:rPr lang="en-US" dirty="0" smtClean="0"/>
              <a:t>Level 2 Bullet</a:t>
            </a:r>
          </a:p>
          <a:p>
            <a:pPr lvl="2"/>
            <a:r>
              <a:rPr lang="en-US" dirty="0" smtClean="0"/>
              <a:t>Level 3 Bullet</a:t>
            </a:r>
            <a:endParaRPr lang="en-US" dirty="0"/>
          </a:p>
        </p:txBody>
      </p:sp>
      <p:sp>
        <p:nvSpPr>
          <p:cNvPr id="2" name="Title 1"/>
          <p:cNvSpPr>
            <a:spLocks noGrp="1"/>
          </p:cNvSpPr>
          <p:nvPr>
            <p:ph type="title"/>
          </p:nvPr>
        </p:nvSpPr>
        <p:spPr/>
        <p:txBody>
          <a:bodyPr>
            <a:normAutofit fontScale="90000"/>
          </a:bodyPr>
          <a:lstStyle/>
          <a:p>
            <a:r>
              <a:rPr lang="en-US" dirty="0" smtClean="0"/>
              <a:t>Standard White Background Bullet Slide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
        <p:nvSpPr>
          <p:cNvPr id="165" name="Shape 165"/>
          <p:cNvSpPr/>
          <p:nvPr/>
        </p:nvSpPr>
        <p:spPr>
          <a:xfrm>
            <a:off x="5436301" y="1445085"/>
            <a:ext cx="6077824" cy="1969770"/>
          </a:xfrm>
          <a:prstGeom prst="rect">
            <a:avLst/>
          </a:prstGeom>
          <a:ln w="25400">
            <a:miter lim="400000"/>
          </a:ln>
          <a:extLst>
            <a:ext uri="{C572A759-6A51-4108-AA02-DFA0A04FC94B}">
              <ma14:wrappingTextBoxFlag xmlns:ma14="http://schemas.microsoft.com/office/mac/drawingml/2011/main" val="1"/>
            </a:ext>
          </a:extLst>
        </p:spPr>
        <p:txBody>
          <a:bodyPr lIns="0" tIns="0" rIns="0" bIns="0" anchor="ctr">
            <a:spAutoFit/>
          </a:bodyPr>
          <a:lstStyle>
            <a:lvl1pPr defTabSz="825334">
              <a:defRPr sz="6400">
                <a:latin typeface="Adobe Clean Light"/>
                <a:ea typeface="Adobe Clean Light"/>
                <a:cs typeface="Adobe Clean Light"/>
                <a:sym typeface="Adobe Clean Light"/>
              </a:defRPr>
            </a:lvl1pPr>
          </a:lstStyle>
          <a:p>
            <a:r>
              <a:t>Leverage Content for Mobile</a:t>
            </a:r>
          </a:p>
        </p:txBody>
      </p:sp>
      <p:sp>
        <p:nvSpPr>
          <p:cNvPr id="166" name="Shape 166"/>
          <p:cNvSpPr/>
          <p:nvPr/>
        </p:nvSpPr>
        <p:spPr>
          <a:xfrm>
            <a:off x="5436301" y="3269567"/>
            <a:ext cx="5284402" cy="984885"/>
          </a:xfrm>
          <a:prstGeom prst="rect">
            <a:avLst/>
          </a:prstGeom>
          <a:ln w="25400">
            <a:miter lim="400000"/>
          </a:ln>
          <a:extLst>
            <a:ext uri="{C572A759-6A51-4108-AA02-DFA0A04FC94B}">
              <ma14:wrappingTextBoxFlag xmlns:ma14="http://schemas.microsoft.com/office/mac/drawingml/2011/main" val="1"/>
            </a:ext>
          </a:extLst>
        </p:spPr>
        <p:txBody>
          <a:bodyPr lIns="0" tIns="0" rIns="0" bIns="0" anchor="ctr">
            <a:spAutoFit/>
          </a:bodyPr>
          <a:lstStyle>
            <a:lvl1pPr defTabSz="825334">
              <a:defRPr sz="6400">
                <a:latin typeface="Adobe Clean Light"/>
                <a:ea typeface="Adobe Clean Light"/>
                <a:cs typeface="Adobe Clean Light"/>
                <a:sym typeface="Adobe Clean Light"/>
              </a:defRPr>
            </a:lvl1pPr>
          </a:lstStyle>
          <a:p>
            <a:r>
              <a:t>Manage Apps</a:t>
            </a:r>
          </a:p>
        </p:txBody>
      </p:sp>
      <p:sp>
        <p:nvSpPr>
          <p:cNvPr id="167" name="Shape 167"/>
          <p:cNvSpPr/>
          <p:nvPr/>
        </p:nvSpPr>
        <p:spPr>
          <a:xfrm>
            <a:off x="5436300" y="3443146"/>
            <a:ext cx="5106425" cy="1969770"/>
          </a:xfrm>
          <a:prstGeom prst="rect">
            <a:avLst/>
          </a:prstGeom>
          <a:ln w="25400">
            <a:miter lim="400000"/>
          </a:ln>
          <a:extLst>
            <a:ext uri="{C572A759-6A51-4108-AA02-DFA0A04FC94B}">
              <ma14:wrappingTextBoxFlag xmlns:ma14="http://schemas.microsoft.com/office/mac/drawingml/2011/main" val="1"/>
            </a:ext>
          </a:extLst>
        </p:spPr>
        <p:txBody>
          <a:bodyPr lIns="0" tIns="0" rIns="0" bIns="0" anchor="ctr">
            <a:spAutoFit/>
          </a:bodyPr>
          <a:lstStyle>
            <a:lvl1pPr defTabSz="825334">
              <a:defRPr sz="6400">
                <a:latin typeface="Adobe Clean Light"/>
                <a:ea typeface="Adobe Clean Light"/>
                <a:cs typeface="Adobe Clean Light"/>
                <a:sym typeface="Adobe Clean Light"/>
              </a:defRPr>
            </a:lvl1pPr>
          </a:lstStyle>
          <a:p>
            <a:r>
              <a:rPr lang="en-US" dirty="0" smtClean="0"/>
              <a:t>Measure &amp; Optimize</a:t>
            </a:r>
            <a:endParaRPr dirty="0"/>
          </a:p>
        </p:txBody>
      </p:sp>
      <p:sp>
        <p:nvSpPr>
          <p:cNvPr id="168" name="Shape 168"/>
          <p:cNvSpPr/>
          <p:nvPr/>
        </p:nvSpPr>
        <p:spPr>
          <a:xfrm>
            <a:off x="5436301" y="2111106"/>
            <a:ext cx="5935097" cy="1969770"/>
          </a:xfrm>
          <a:prstGeom prst="rect">
            <a:avLst/>
          </a:prstGeom>
          <a:ln w="25400">
            <a:miter lim="400000"/>
          </a:ln>
          <a:extLst>
            <a:ext uri="{C572A759-6A51-4108-AA02-DFA0A04FC94B}">
              <ma14:wrappingTextBoxFlag xmlns:ma14="http://schemas.microsoft.com/office/mac/drawingml/2011/main" val="1"/>
            </a:ext>
          </a:extLst>
        </p:spPr>
        <p:txBody>
          <a:bodyPr lIns="0" tIns="0" rIns="0" bIns="0" anchor="ctr">
            <a:spAutoFit/>
          </a:bodyPr>
          <a:lstStyle>
            <a:lvl1pPr defTabSz="825334">
              <a:defRPr sz="6400">
                <a:latin typeface="Adobe Clean Light"/>
                <a:ea typeface="Adobe Clean Light"/>
                <a:cs typeface="Adobe Clean Light"/>
                <a:sym typeface="Adobe Clean Light"/>
              </a:defRPr>
            </a:lvl1pPr>
          </a:lstStyle>
          <a:p>
            <a:r>
              <a:rPr dirty="0"/>
              <a:t>Build </a:t>
            </a:r>
            <a:r>
              <a:rPr lang="en-US" dirty="0" smtClean="0"/>
              <a:t>and</a:t>
            </a:r>
            <a:r>
              <a:rPr dirty="0" smtClean="0"/>
              <a:t> </a:t>
            </a:r>
            <a:r>
              <a:rPr dirty="0"/>
              <a:t>Extend Apps</a:t>
            </a:r>
          </a:p>
        </p:txBody>
      </p:sp>
      <p:pic>
        <p:nvPicPr>
          <p:cNvPr id="169" name="Adobe_Experience_Manager_logo_PRINT_PMS_v2.png"/>
          <p:cNvPicPr>
            <a:picLocks noChangeAspect="1"/>
          </p:cNvPicPr>
          <p:nvPr/>
        </p:nvPicPr>
        <p:blipFill>
          <a:blip r:embed="rId2">
            <a:extLst/>
          </a:blip>
          <a:srcRect/>
          <a:stretch>
            <a:fillRect/>
          </a:stretch>
        </p:blipFill>
        <p:spPr>
          <a:xfrm>
            <a:off x="1670078" y="1811007"/>
            <a:ext cx="3235144" cy="3235987"/>
          </a:xfrm>
          <a:prstGeom prst="rect">
            <a:avLst/>
          </a:prstGeom>
          <a:ln w="12700">
            <a:miter lim="400000"/>
          </a:ln>
        </p:spPr>
      </p:pic>
      <p:sp>
        <p:nvSpPr>
          <p:cNvPr id="170" name="Shape 170"/>
          <p:cNvSpPr/>
          <p:nvPr/>
        </p:nvSpPr>
        <p:spPr>
          <a:xfrm>
            <a:off x="463285" y="429260"/>
            <a:ext cx="5938589" cy="1908195"/>
          </a:xfrm>
          <a:prstGeom prst="rect">
            <a:avLst/>
          </a:prstGeom>
          <a:ln w="25400">
            <a:miter lim="400000"/>
          </a:ln>
          <a:extLst>
            <a:ext uri="{C572A759-6A51-4108-AA02-DFA0A04FC94B}">
              <ma14:wrappingTextBoxFlag xmlns:ma14="http://schemas.microsoft.com/office/mac/drawingml/2011/main" val="1"/>
            </a:ext>
          </a:extLst>
        </p:spPr>
        <p:txBody>
          <a:bodyPr lIns="45711" tIns="45710" rIns="45711" bIns="45710">
            <a:spAutoFit/>
          </a:bodyPr>
          <a:lstStyle>
            <a:lvl1pPr defTabSz="2176582">
              <a:defRPr sz="5900">
                <a:solidFill>
                  <a:srgbClr val="404040"/>
                </a:solidFill>
                <a:latin typeface="Adobe Clean Light"/>
                <a:ea typeface="Adobe Clean Light"/>
                <a:cs typeface="Adobe Clean Light"/>
                <a:sym typeface="Adobe Clean Light"/>
              </a:defRPr>
            </a:lvl1pPr>
          </a:lstStyle>
          <a:p>
            <a:r>
              <a:rPr dirty="0"/>
              <a:t>Adobe Experience Manager </a:t>
            </a:r>
            <a:r>
              <a:rPr lang="en-US" dirty="0" smtClean="0"/>
              <a:t>– M</a:t>
            </a:r>
            <a:r>
              <a:rPr dirty="0" smtClean="0"/>
              <a:t>obile</a:t>
            </a:r>
            <a:endParaRPr dirty="0"/>
          </a:p>
        </p:txBody>
      </p:sp>
      <p:sp>
        <p:nvSpPr>
          <p:cNvPr id="2" name="Picture Placeholder 1"/>
          <p:cNvSpPr>
            <a:spLocks noGrp="1"/>
          </p:cNvSpPr>
          <p:nvPr>
            <p:ph type="pic" sz="quarter" idx="13"/>
          </p:nvPr>
        </p:nvSpPr>
        <p:spPr/>
      </p:sp>
    </p:spTree>
    <p:extLst>
      <p:ext uri="{BB962C8B-B14F-4D97-AF65-F5344CB8AC3E}">
        <p14:creationId xmlns:p14="http://schemas.microsoft.com/office/powerpoint/2010/main" val="193164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flipH="1">
            <a:off x="7677519" y="5620080"/>
            <a:ext cx="2960535" cy="1"/>
          </a:xfrm>
          <a:prstGeom prst="line">
            <a:avLst/>
          </a:prstGeom>
          <a:ln w="38100">
            <a:solidFill>
              <a:srgbClr val="929292"/>
            </a:solidFill>
            <a:miter lim="400000"/>
          </a:ln>
        </p:spPr>
        <p:txBody>
          <a:bodyPr lIns="0" tIns="0" rIns="0" bIns="0"/>
          <a:lstStyle/>
          <a:p>
            <a:pPr defTabSz="228554">
              <a:defRPr sz="1200">
                <a:latin typeface="+mj-lt"/>
                <a:ea typeface="+mj-ea"/>
                <a:cs typeface="+mj-cs"/>
                <a:sym typeface="Helvetica"/>
              </a:defRPr>
            </a:pPr>
            <a:endParaRPr/>
          </a:p>
        </p:txBody>
      </p:sp>
      <p:sp>
        <p:nvSpPr>
          <p:cNvPr id="228" name="Shape 22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pic>
        <p:nvPicPr>
          <p:cNvPr id="230" name="pasted-image.pdf"/>
          <p:cNvPicPr>
            <a:picLocks noChangeAspect="1"/>
          </p:cNvPicPr>
          <p:nvPr/>
        </p:nvPicPr>
        <p:blipFill>
          <a:blip r:embed="rId3">
            <a:extLst/>
          </a:blip>
          <a:stretch>
            <a:fillRect/>
          </a:stretch>
        </p:blipFill>
        <p:spPr>
          <a:xfrm>
            <a:off x="806131" y="1046467"/>
            <a:ext cx="825286" cy="804863"/>
          </a:xfrm>
          <a:prstGeom prst="rect">
            <a:avLst/>
          </a:prstGeom>
          <a:ln w="12700">
            <a:miter lim="400000"/>
          </a:ln>
        </p:spPr>
      </p:pic>
      <p:pic>
        <p:nvPicPr>
          <p:cNvPr id="231" name="pasted-image.pdf"/>
          <p:cNvPicPr>
            <a:picLocks noChangeAspect="1"/>
          </p:cNvPicPr>
          <p:nvPr/>
        </p:nvPicPr>
        <p:blipFill>
          <a:blip r:embed="rId4">
            <a:extLst/>
          </a:blip>
          <a:stretch>
            <a:fillRect/>
          </a:stretch>
        </p:blipFill>
        <p:spPr>
          <a:xfrm>
            <a:off x="1732989" y="1046467"/>
            <a:ext cx="825286" cy="804863"/>
          </a:xfrm>
          <a:prstGeom prst="rect">
            <a:avLst/>
          </a:prstGeom>
          <a:ln w="12700">
            <a:miter lim="400000"/>
          </a:ln>
        </p:spPr>
      </p:pic>
      <p:grpSp>
        <p:nvGrpSpPr>
          <p:cNvPr id="235" name="Group 235"/>
          <p:cNvGrpSpPr/>
          <p:nvPr/>
        </p:nvGrpSpPr>
        <p:grpSpPr>
          <a:xfrm>
            <a:off x="4317327" y="579965"/>
            <a:ext cx="1083708" cy="788148"/>
            <a:chOff x="0" y="0"/>
            <a:chExt cx="2167979" cy="1576294"/>
          </a:xfrm>
        </p:grpSpPr>
        <p:pic>
          <p:nvPicPr>
            <p:cNvPr id="232" name="droppedImage.pdf"/>
            <p:cNvPicPr>
              <a:picLocks noChangeAspect="1"/>
            </p:cNvPicPr>
            <p:nvPr/>
          </p:nvPicPr>
          <p:blipFill>
            <a:blip r:embed="rId5">
              <a:extLst/>
            </a:blip>
            <a:stretch>
              <a:fillRect/>
            </a:stretch>
          </p:blipFill>
          <p:spPr>
            <a:xfrm>
              <a:off x="100036" y="0"/>
              <a:ext cx="1734928" cy="1470917"/>
            </a:xfrm>
            <a:prstGeom prst="rect">
              <a:avLst/>
            </a:prstGeom>
            <a:ln w="12700" cap="flat">
              <a:noFill/>
              <a:miter lim="400000"/>
            </a:ln>
            <a:effectLst/>
          </p:spPr>
        </p:pic>
        <p:pic>
          <p:nvPicPr>
            <p:cNvPr id="233" name="droppedImage.pdf"/>
            <p:cNvPicPr>
              <a:picLocks noChangeAspect="1"/>
            </p:cNvPicPr>
            <p:nvPr/>
          </p:nvPicPr>
          <p:blipFill>
            <a:blip r:embed="rId6">
              <a:extLst/>
            </a:blip>
            <a:stretch>
              <a:fillRect/>
            </a:stretch>
          </p:blipFill>
          <p:spPr>
            <a:xfrm>
              <a:off x="1327340" y="505797"/>
              <a:ext cx="840640" cy="1070498"/>
            </a:xfrm>
            <a:prstGeom prst="rect">
              <a:avLst/>
            </a:prstGeom>
            <a:ln w="12700" cap="flat">
              <a:noFill/>
              <a:miter lim="400000"/>
            </a:ln>
            <a:effectLst/>
          </p:spPr>
        </p:pic>
        <p:pic>
          <p:nvPicPr>
            <p:cNvPr id="234" name="droppedImage.pdf"/>
            <p:cNvPicPr>
              <a:picLocks noChangeAspect="1"/>
            </p:cNvPicPr>
            <p:nvPr/>
          </p:nvPicPr>
          <p:blipFill>
            <a:blip r:embed="rId7">
              <a:extLst/>
            </a:blip>
            <a:srcRect/>
            <a:stretch>
              <a:fillRect/>
            </a:stretch>
          </p:blipFill>
          <p:spPr>
            <a:xfrm>
              <a:off x="0" y="904448"/>
              <a:ext cx="356584" cy="569544"/>
            </a:xfrm>
            <a:prstGeom prst="rect">
              <a:avLst/>
            </a:prstGeom>
            <a:ln w="12700" cap="flat">
              <a:noFill/>
              <a:miter lim="400000"/>
            </a:ln>
            <a:effectLst/>
          </p:spPr>
        </p:pic>
      </p:grpSp>
      <p:sp>
        <p:nvSpPr>
          <p:cNvPr id="236" name="Shape 236"/>
          <p:cNvSpPr/>
          <p:nvPr/>
        </p:nvSpPr>
        <p:spPr>
          <a:xfrm>
            <a:off x="-486295" y="414839"/>
            <a:ext cx="4337001" cy="1169531"/>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lang="en-US" dirty="0" smtClean="0"/>
              <a:t>Adobe Creative Cloud</a:t>
            </a:r>
            <a:br>
              <a:rPr lang="en-US" dirty="0" smtClean="0"/>
            </a:br>
            <a:r>
              <a:rPr lang="en-US" dirty="0" smtClean="0"/>
              <a:t>Adobe Document Cloud</a:t>
            </a:r>
            <a:endParaRPr dirty="0"/>
          </a:p>
        </p:txBody>
      </p:sp>
      <p:sp>
        <p:nvSpPr>
          <p:cNvPr id="237" name="Shape 237"/>
          <p:cNvSpPr/>
          <p:nvPr/>
        </p:nvSpPr>
        <p:spPr>
          <a:xfrm>
            <a:off x="196390" y="4159495"/>
            <a:ext cx="2971627" cy="1169531"/>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Inventory </a:t>
            </a:r>
            <a:r>
              <a:rPr lang="en-US" dirty="0" smtClean="0"/>
              <a:t>and</a:t>
            </a:r>
            <a:br>
              <a:rPr lang="en-US" dirty="0" smtClean="0"/>
            </a:br>
            <a:r>
              <a:rPr lang="en-US" dirty="0" smtClean="0"/>
              <a:t>Product </a:t>
            </a:r>
            <a:r>
              <a:rPr dirty="0" smtClean="0"/>
              <a:t>Systems</a:t>
            </a:r>
            <a:endParaRPr dirty="0"/>
          </a:p>
        </p:txBody>
      </p:sp>
      <p:sp>
        <p:nvSpPr>
          <p:cNvPr id="238" name="Shape 238"/>
          <p:cNvSpPr/>
          <p:nvPr/>
        </p:nvSpPr>
        <p:spPr>
          <a:xfrm>
            <a:off x="19321" y="2401867"/>
            <a:ext cx="3325763"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t>CRM/ERP Systems</a:t>
            </a:r>
          </a:p>
        </p:txBody>
      </p:sp>
      <p:pic>
        <p:nvPicPr>
          <p:cNvPr id="239" name="pasted-image.tiff"/>
          <p:cNvPicPr>
            <a:picLocks noChangeAspect="1"/>
          </p:cNvPicPr>
          <p:nvPr/>
        </p:nvPicPr>
        <p:blipFill>
          <a:blip r:embed="rId8">
            <a:extLst/>
          </a:blip>
          <a:stretch>
            <a:fillRect/>
          </a:stretch>
        </p:blipFill>
        <p:spPr>
          <a:xfrm>
            <a:off x="1043941" y="2724397"/>
            <a:ext cx="1276524" cy="894245"/>
          </a:xfrm>
          <a:prstGeom prst="rect">
            <a:avLst/>
          </a:prstGeom>
          <a:ln w="12700">
            <a:miter lim="400000"/>
          </a:ln>
        </p:spPr>
      </p:pic>
      <p:sp>
        <p:nvSpPr>
          <p:cNvPr id="240" name="Shape 240"/>
          <p:cNvSpPr/>
          <p:nvPr/>
        </p:nvSpPr>
        <p:spPr>
          <a:xfrm>
            <a:off x="-13444" y="5216003"/>
            <a:ext cx="3391293"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t>Custom Workflows</a:t>
            </a:r>
          </a:p>
        </p:txBody>
      </p:sp>
      <p:sp>
        <p:nvSpPr>
          <p:cNvPr id="241" name="Shape 241"/>
          <p:cNvSpPr/>
          <p:nvPr/>
        </p:nvSpPr>
        <p:spPr>
          <a:xfrm>
            <a:off x="3716570" y="202573"/>
            <a:ext cx="2285223"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t>App Preview</a:t>
            </a:r>
          </a:p>
        </p:txBody>
      </p:sp>
      <p:sp>
        <p:nvSpPr>
          <p:cNvPr id="242" name="Shape 242"/>
          <p:cNvSpPr/>
          <p:nvPr/>
        </p:nvSpPr>
        <p:spPr>
          <a:xfrm>
            <a:off x="5428033" y="229954"/>
            <a:ext cx="4663307"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App Prototype </a:t>
            </a:r>
            <a:r>
              <a:rPr lang="en-US" dirty="0" smtClean="0"/>
              <a:t>and</a:t>
            </a:r>
            <a:r>
              <a:rPr dirty="0" smtClean="0"/>
              <a:t> </a:t>
            </a:r>
            <a:r>
              <a:rPr dirty="0"/>
              <a:t>Design</a:t>
            </a:r>
          </a:p>
        </p:txBody>
      </p:sp>
      <p:sp>
        <p:nvSpPr>
          <p:cNvPr id="243" name="Shape 243"/>
          <p:cNvSpPr/>
          <p:nvPr/>
        </p:nvSpPr>
        <p:spPr>
          <a:xfrm>
            <a:off x="9550648" y="674454"/>
            <a:ext cx="2156983"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t>Extensibility</a:t>
            </a:r>
          </a:p>
        </p:txBody>
      </p:sp>
      <p:grpSp>
        <p:nvGrpSpPr>
          <p:cNvPr id="246" name="Group 246"/>
          <p:cNvGrpSpPr/>
          <p:nvPr/>
        </p:nvGrpSpPr>
        <p:grpSpPr>
          <a:xfrm>
            <a:off x="10211497" y="907921"/>
            <a:ext cx="847982" cy="1069521"/>
            <a:chOff x="312847" y="0"/>
            <a:chExt cx="1696405" cy="2139041"/>
          </a:xfrm>
        </p:grpSpPr>
        <p:pic>
          <p:nvPicPr>
            <p:cNvPr id="244" name="pasted-image.tiff"/>
            <p:cNvPicPr>
              <a:picLocks noChangeAspect="1"/>
            </p:cNvPicPr>
            <p:nvPr/>
          </p:nvPicPr>
          <p:blipFill>
            <a:blip r:embed="rId9">
              <a:extLst/>
            </a:blip>
            <a:srcRect r="72423"/>
            <a:stretch>
              <a:fillRect/>
            </a:stretch>
          </p:blipFill>
          <p:spPr>
            <a:xfrm>
              <a:off x="312847" y="0"/>
              <a:ext cx="1431747" cy="1545224"/>
            </a:xfrm>
            <a:prstGeom prst="rect">
              <a:avLst/>
            </a:prstGeom>
            <a:ln w="12700" cap="flat">
              <a:noFill/>
              <a:miter lim="400000"/>
            </a:ln>
            <a:effectLst/>
          </p:spPr>
        </p:pic>
        <p:pic>
          <p:nvPicPr>
            <p:cNvPr id="245" name="pasted-image.tiff"/>
            <p:cNvPicPr>
              <a:picLocks noChangeAspect="1"/>
            </p:cNvPicPr>
            <p:nvPr/>
          </p:nvPicPr>
          <p:blipFill>
            <a:blip r:embed="rId9">
              <a:extLst/>
            </a:blip>
            <a:srcRect l="26710"/>
            <a:stretch>
              <a:fillRect/>
            </a:stretch>
          </p:blipFill>
          <p:spPr>
            <a:xfrm>
              <a:off x="372068" y="1474202"/>
              <a:ext cx="1637186" cy="664840"/>
            </a:xfrm>
            <a:prstGeom prst="rect">
              <a:avLst/>
            </a:prstGeom>
            <a:ln w="12700" cap="flat">
              <a:noFill/>
              <a:miter lim="400000"/>
            </a:ln>
            <a:effectLst/>
          </p:spPr>
        </p:pic>
      </p:grpSp>
      <p:grpSp>
        <p:nvGrpSpPr>
          <p:cNvPr id="250" name="Group 250"/>
          <p:cNvGrpSpPr/>
          <p:nvPr/>
        </p:nvGrpSpPr>
        <p:grpSpPr>
          <a:xfrm>
            <a:off x="10087285" y="3034638"/>
            <a:ext cx="1083708" cy="788148"/>
            <a:chOff x="0" y="0"/>
            <a:chExt cx="2167979" cy="1576294"/>
          </a:xfrm>
        </p:grpSpPr>
        <p:pic>
          <p:nvPicPr>
            <p:cNvPr id="247" name="droppedImage.pdf"/>
            <p:cNvPicPr>
              <a:picLocks noChangeAspect="1"/>
            </p:cNvPicPr>
            <p:nvPr/>
          </p:nvPicPr>
          <p:blipFill>
            <a:blip r:embed="rId5">
              <a:extLst/>
            </a:blip>
            <a:stretch>
              <a:fillRect/>
            </a:stretch>
          </p:blipFill>
          <p:spPr>
            <a:xfrm>
              <a:off x="100036" y="0"/>
              <a:ext cx="1734928" cy="1470917"/>
            </a:xfrm>
            <a:prstGeom prst="rect">
              <a:avLst/>
            </a:prstGeom>
            <a:ln w="12700" cap="flat">
              <a:noFill/>
              <a:miter lim="400000"/>
            </a:ln>
            <a:effectLst/>
          </p:spPr>
        </p:pic>
        <p:pic>
          <p:nvPicPr>
            <p:cNvPr id="248" name="droppedImage.pdf"/>
            <p:cNvPicPr>
              <a:picLocks noChangeAspect="1"/>
            </p:cNvPicPr>
            <p:nvPr/>
          </p:nvPicPr>
          <p:blipFill>
            <a:blip r:embed="rId6">
              <a:extLst/>
            </a:blip>
            <a:stretch>
              <a:fillRect/>
            </a:stretch>
          </p:blipFill>
          <p:spPr>
            <a:xfrm>
              <a:off x="1327340" y="505797"/>
              <a:ext cx="840640" cy="1070498"/>
            </a:xfrm>
            <a:prstGeom prst="rect">
              <a:avLst/>
            </a:prstGeom>
            <a:ln w="12700" cap="flat">
              <a:noFill/>
              <a:miter lim="400000"/>
            </a:ln>
            <a:effectLst/>
          </p:spPr>
        </p:pic>
        <p:pic>
          <p:nvPicPr>
            <p:cNvPr id="249" name="droppedImage.pdf"/>
            <p:cNvPicPr>
              <a:picLocks noChangeAspect="1"/>
            </p:cNvPicPr>
            <p:nvPr/>
          </p:nvPicPr>
          <p:blipFill>
            <a:blip r:embed="rId7">
              <a:extLst/>
            </a:blip>
            <a:srcRect/>
            <a:stretch>
              <a:fillRect/>
            </a:stretch>
          </p:blipFill>
          <p:spPr>
            <a:xfrm>
              <a:off x="0" y="904448"/>
              <a:ext cx="356584" cy="569544"/>
            </a:xfrm>
            <a:prstGeom prst="rect">
              <a:avLst/>
            </a:prstGeom>
            <a:ln w="12700" cap="flat">
              <a:noFill/>
              <a:miter lim="400000"/>
            </a:ln>
            <a:effectLst/>
          </p:spPr>
        </p:pic>
      </p:grpSp>
      <p:sp>
        <p:nvSpPr>
          <p:cNvPr id="251" name="Shape 251"/>
          <p:cNvSpPr/>
          <p:nvPr/>
        </p:nvSpPr>
        <p:spPr>
          <a:xfrm>
            <a:off x="9791621" y="2642907"/>
            <a:ext cx="1675036" cy="972041"/>
          </a:xfrm>
          <a:prstGeom prst="rect">
            <a:avLst/>
          </a:prstGeom>
          <a:ln w="25400">
            <a:miter lim="400000"/>
          </a:ln>
          <a:extLst>
            <a:ext uri="{C572A759-6A51-4108-AA02-DFA0A04FC94B}">
              <ma14:wrappingTextBoxFlag xmlns:ma14="http://schemas.microsoft.com/office/mac/drawingml/2011/main" val="1"/>
            </a:ext>
          </a:extLst>
        </p:spPr>
        <p:txBody>
          <a:bodyPr lIns="45711" tIns="45710" rIns="45711" bIns="45710">
            <a:spAutoFit/>
          </a:bodyPr>
          <a:lstStyle>
            <a:lvl1pPr algn="ctr" defTabSz="2176582">
              <a:lnSpc>
                <a:spcPct val="80000"/>
              </a:lnSpc>
              <a:defRPr sz="3500">
                <a:solidFill>
                  <a:srgbClr val="404040"/>
                </a:solidFill>
                <a:latin typeface="Adobe Clean Light"/>
                <a:ea typeface="Adobe Clean Light"/>
                <a:cs typeface="Adobe Clean Light"/>
                <a:sym typeface="Adobe Clean Light"/>
              </a:defRPr>
            </a:lvl1pPr>
          </a:lstStyle>
          <a:p>
            <a:r>
              <a:t>Mobile Apps</a:t>
            </a:r>
          </a:p>
        </p:txBody>
      </p:sp>
      <p:sp>
        <p:nvSpPr>
          <p:cNvPr id="252" name="Shape 252"/>
          <p:cNvSpPr/>
          <p:nvPr/>
        </p:nvSpPr>
        <p:spPr>
          <a:xfrm>
            <a:off x="6985710" y="4923589"/>
            <a:ext cx="4238256"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lang="en-US" dirty="0" smtClean="0"/>
              <a:t>Adobe </a:t>
            </a:r>
            <a:r>
              <a:rPr dirty="0" smtClean="0"/>
              <a:t>Marketing </a:t>
            </a:r>
            <a:r>
              <a:rPr dirty="0"/>
              <a:t>Cloud</a:t>
            </a:r>
          </a:p>
        </p:txBody>
      </p:sp>
      <p:pic>
        <p:nvPicPr>
          <p:cNvPr id="253" name="image76.png"/>
          <p:cNvPicPr>
            <a:picLocks noChangeAspect="1"/>
          </p:cNvPicPr>
          <p:nvPr/>
        </p:nvPicPr>
        <p:blipFill>
          <a:blip r:embed="rId10">
            <a:extLst/>
          </a:blip>
          <a:srcRect l="10489" t="7843" r="10496" b="13146"/>
          <a:stretch>
            <a:fillRect/>
          </a:stretch>
        </p:blipFill>
        <p:spPr>
          <a:xfrm>
            <a:off x="8809074" y="5301867"/>
            <a:ext cx="604284" cy="604412"/>
          </a:xfrm>
          <a:custGeom>
            <a:avLst/>
            <a:gdLst/>
            <a:ahLst/>
            <a:cxnLst>
              <a:cxn ang="0">
                <a:pos x="wd2" y="hd2"/>
              </a:cxn>
              <a:cxn ang="5400000">
                <a:pos x="wd2" y="hd2"/>
              </a:cxn>
              <a:cxn ang="10800000">
                <a:pos x="wd2" y="hd2"/>
              </a:cxn>
              <a:cxn ang="16200000">
                <a:pos x="wd2" y="hd2"/>
              </a:cxn>
            </a:cxnLst>
            <a:rect l="0" t="0" r="r" b="b"/>
            <a:pathLst>
              <a:path w="21600" h="21590" extrusionOk="0">
                <a:moveTo>
                  <a:pt x="10800" y="0"/>
                </a:moveTo>
                <a:cubicBezTo>
                  <a:pt x="7708" y="0"/>
                  <a:pt x="5311" y="986"/>
                  <a:pt x="3156" y="3140"/>
                </a:cubicBezTo>
                <a:cubicBezTo>
                  <a:pt x="1726" y="4569"/>
                  <a:pt x="895" y="5988"/>
                  <a:pt x="348" y="7932"/>
                </a:cubicBezTo>
                <a:cubicBezTo>
                  <a:pt x="117" y="8751"/>
                  <a:pt x="0" y="9770"/>
                  <a:pt x="0" y="10788"/>
                </a:cubicBezTo>
                <a:cubicBezTo>
                  <a:pt x="0" y="11807"/>
                  <a:pt x="117" y="12826"/>
                  <a:pt x="348" y="13645"/>
                </a:cubicBezTo>
                <a:cubicBezTo>
                  <a:pt x="1560" y="17949"/>
                  <a:pt x="5093" y="20967"/>
                  <a:pt x="9623" y="21563"/>
                </a:cubicBezTo>
                <a:cubicBezTo>
                  <a:pt x="9906" y="21600"/>
                  <a:pt x="10671" y="21598"/>
                  <a:pt x="11318" y="21563"/>
                </a:cubicBezTo>
                <a:cubicBezTo>
                  <a:pt x="16107" y="21299"/>
                  <a:pt x="19962" y="18225"/>
                  <a:pt x="21252" y="13645"/>
                </a:cubicBezTo>
                <a:cubicBezTo>
                  <a:pt x="21483" y="12826"/>
                  <a:pt x="21600" y="11807"/>
                  <a:pt x="21600" y="10788"/>
                </a:cubicBezTo>
                <a:cubicBezTo>
                  <a:pt x="21600" y="9770"/>
                  <a:pt x="21483" y="8751"/>
                  <a:pt x="21252" y="7932"/>
                </a:cubicBezTo>
                <a:cubicBezTo>
                  <a:pt x="20705" y="5988"/>
                  <a:pt x="19881" y="4569"/>
                  <a:pt x="18451" y="3140"/>
                </a:cubicBezTo>
                <a:cubicBezTo>
                  <a:pt x="16296" y="986"/>
                  <a:pt x="13892" y="0"/>
                  <a:pt x="10800" y="0"/>
                </a:cubicBezTo>
                <a:close/>
              </a:path>
            </a:pathLst>
          </a:custGeom>
          <a:ln w="12700">
            <a:miter lim="400000"/>
          </a:ln>
        </p:spPr>
      </p:pic>
      <p:pic>
        <p:nvPicPr>
          <p:cNvPr id="254" name="image82.png"/>
          <p:cNvPicPr>
            <a:picLocks noChangeAspect="1"/>
          </p:cNvPicPr>
          <p:nvPr/>
        </p:nvPicPr>
        <p:blipFill>
          <a:blip r:embed="rId11">
            <a:extLst/>
          </a:blip>
          <a:srcRect l="10620" t="7735" r="10634" b="13445"/>
          <a:stretch>
            <a:fillRect/>
          </a:stretch>
        </p:blipFill>
        <p:spPr>
          <a:xfrm>
            <a:off x="8036895" y="5302238"/>
            <a:ext cx="602946" cy="603671"/>
          </a:xfrm>
          <a:custGeom>
            <a:avLst/>
            <a:gdLst/>
            <a:ahLst/>
            <a:cxnLst>
              <a:cxn ang="0">
                <a:pos x="wd2" y="hd2"/>
              </a:cxn>
              <a:cxn ang="5400000">
                <a:pos x="wd2" y="hd2"/>
              </a:cxn>
              <a:cxn ang="10800000">
                <a:pos x="wd2" y="hd2"/>
              </a:cxn>
              <a:cxn ang="16200000">
                <a:pos x="wd2" y="hd2"/>
              </a:cxn>
            </a:cxnLst>
            <a:rect l="0" t="0" r="r" b="b"/>
            <a:pathLst>
              <a:path w="21388" h="21534" extrusionOk="0">
                <a:moveTo>
                  <a:pt x="10558" y="1"/>
                </a:moveTo>
                <a:cubicBezTo>
                  <a:pt x="10457" y="2"/>
                  <a:pt x="10357" y="11"/>
                  <a:pt x="10255" y="15"/>
                </a:cubicBezTo>
                <a:cubicBezTo>
                  <a:pt x="10013" y="25"/>
                  <a:pt x="9768" y="38"/>
                  <a:pt x="9524" y="65"/>
                </a:cubicBezTo>
                <a:cubicBezTo>
                  <a:pt x="9433" y="75"/>
                  <a:pt x="9347" y="95"/>
                  <a:pt x="9256" y="107"/>
                </a:cubicBezTo>
                <a:cubicBezTo>
                  <a:pt x="9010" y="140"/>
                  <a:pt x="8764" y="177"/>
                  <a:pt x="8517" y="227"/>
                </a:cubicBezTo>
                <a:cubicBezTo>
                  <a:pt x="8224" y="289"/>
                  <a:pt x="7926" y="353"/>
                  <a:pt x="7638" y="440"/>
                </a:cubicBezTo>
                <a:cubicBezTo>
                  <a:pt x="7624" y="444"/>
                  <a:pt x="7616" y="450"/>
                  <a:pt x="7602" y="454"/>
                </a:cubicBezTo>
                <a:cubicBezTo>
                  <a:pt x="7283" y="551"/>
                  <a:pt x="6964" y="666"/>
                  <a:pt x="6652" y="794"/>
                </a:cubicBezTo>
                <a:cubicBezTo>
                  <a:pt x="6645" y="797"/>
                  <a:pt x="6638" y="798"/>
                  <a:pt x="6631" y="801"/>
                </a:cubicBezTo>
                <a:cubicBezTo>
                  <a:pt x="6007" y="1059"/>
                  <a:pt x="5401" y="1382"/>
                  <a:pt x="4823" y="1764"/>
                </a:cubicBezTo>
                <a:cubicBezTo>
                  <a:pt x="4791" y="1784"/>
                  <a:pt x="4762" y="1799"/>
                  <a:pt x="4731" y="1820"/>
                </a:cubicBezTo>
                <a:cubicBezTo>
                  <a:pt x="4619" y="1896"/>
                  <a:pt x="4510" y="1981"/>
                  <a:pt x="4400" y="2061"/>
                </a:cubicBezTo>
                <a:cubicBezTo>
                  <a:pt x="4303" y="2133"/>
                  <a:pt x="4200" y="2205"/>
                  <a:pt x="4105" y="2280"/>
                </a:cubicBezTo>
                <a:cubicBezTo>
                  <a:pt x="4054" y="2320"/>
                  <a:pt x="4007" y="2360"/>
                  <a:pt x="3957" y="2401"/>
                </a:cubicBezTo>
                <a:cubicBezTo>
                  <a:pt x="2322" y="3741"/>
                  <a:pt x="1066" y="5569"/>
                  <a:pt x="396" y="7717"/>
                </a:cubicBezTo>
                <a:cubicBezTo>
                  <a:pt x="-18" y="9045"/>
                  <a:pt x="-112" y="11190"/>
                  <a:pt x="136" y="12778"/>
                </a:cubicBezTo>
                <a:cubicBezTo>
                  <a:pt x="262" y="13456"/>
                  <a:pt x="456" y="14124"/>
                  <a:pt x="706" y="14767"/>
                </a:cubicBezTo>
                <a:cubicBezTo>
                  <a:pt x="716" y="14793"/>
                  <a:pt x="724" y="14819"/>
                  <a:pt x="734" y="14845"/>
                </a:cubicBezTo>
                <a:cubicBezTo>
                  <a:pt x="745" y="14874"/>
                  <a:pt x="757" y="14901"/>
                  <a:pt x="769" y="14930"/>
                </a:cubicBezTo>
                <a:cubicBezTo>
                  <a:pt x="2068" y="18007"/>
                  <a:pt x="4779" y="20426"/>
                  <a:pt x="8011" y="21279"/>
                </a:cubicBezTo>
                <a:cubicBezTo>
                  <a:pt x="8169" y="21321"/>
                  <a:pt x="8354" y="21361"/>
                  <a:pt x="8552" y="21393"/>
                </a:cubicBezTo>
                <a:cubicBezTo>
                  <a:pt x="8751" y="21424"/>
                  <a:pt x="8966" y="21449"/>
                  <a:pt x="9193" y="21470"/>
                </a:cubicBezTo>
                <a:cubicBezTo>
                  <a:pt x="10555" y="21598"/>
                  <a:pt x="12327" y="21534"/>
                  <a:pt x="13296" y="21286"/>
                </a:cubicBezTo>
                <a:cubicBezTo>
                  <a:pt x="16537" y="20458"/>
                  <a:pt x="19246" y="18095"/>
                  <a:pt x="20572" y="15043"/>
                </a:cubicBezTo>
                <a:cubicBezTo>
                  <a:pt x="20583" y="15017"/>
                  <a:pt x="20597" y="14992"/>
                  <a:pt x="20607" y="14965"/>
                </a:cubicBezTo>
                <a:cubicBezTo>
                  <a:pt x="20929" y="14176"/>
                  <a:pt x="21155" y="13345"/>
                  <a:pt x="21290" y="12502"/>
                </a:cubicBezTo>
                <a:cubicBezTo>
                  <a:pt x="21488" y="10948"/>
                  <a:pt x="21386" y="8971"/>
                  <a:pt x="20995" y="7717"/>
                </a:cubicBezTo>
                <a:cubicBezTo>
                  <a:pt x="20358" y="5675"/>
                  <a:pt x="19211" y="3959"/>
                  <a:pt x="17743" y="2663"/>
                </a:cubicBezTo>
                <a:cubicBezTo>
                  <a:pt x="17728" y="2649"/>
                  <a:pt x="17716" y="2633"/>
                  <a:pt x="17701" y="2620"/>
                </a:cubicBezTo>
                <a:cubicBezTo>
                  <a:pt x="17485" y="2431"/>
                  <a:pt x="17262" y="2252"/>
                  <a:pt x="17032" y="2082"/>
                </a:cubicBezTo>
                <a:cubicBezTo>
                  <a:pt x="16963" y="2031"/>
                  <a:pt x="16891" y="1982"/>
                  <a:pt x="16821" y="1933"/>
                </a:cubicBezTo>
                <a:cubicBezTo>
                  <a:pt x="16631" y="1799"/>
                  <a:pt x="16436" y="1672"/>
                  <a:pt x="16237" y="1551"/>
                </a:cubicBezTo>
                <a:cubicBezTo>
                  <a:pt x="16162" y="1505"/>
                  <a:pt x="16089" y="1461"/>
                  <a:pt x="16012" y="1417"/>
                </a:cubicBezTo>
                <a:cubicBezTo>
                  <a:pt x="15868" y="1334"/>
                  <a:pt x="15723" y="1259"/>
                  <a:pt x="15576" y="1183"/>
                </a:cubicBezTo>
                <a:cubicBezTo>
                  <a:pt x="15359" y="1072"/>
                  <a:pt x="15136" y="967"/>
                  <a:pt x="14914" y="872"/>
                </a:cubicBezTo>
                <a:cubicBezTo>
                  <a:pt x="14822" y="832"/>
                  <a:pt x="14733" y="795"/>
                  <a:pt x="14640" y="758"/>
                </a:cubicBezTo>
                <a:cubicBezTo>
                  <a:pt x="14412" y="667"/>
                  <a:pt x="14182" y="585"/>
                  <a:pt x="13950" y="511"/>
                </a:cubicBezTo>
                <a:cubicBezTo>
                  <a:pt x="13854" y="480"/>
                  <a:pt x="13758" y="446"/>
                  <a:pt x="13662" y="419"/>
                </a:cubicBezTo>
                <a:cubicBezTo>
                  <a:pt x="13451" y="357"/>
                  <a:pt x="13234" y="311"/>
                  <a:pt x="13021" y="263"/>
                </a:cubicBezTo>
                <a:cubicBezTo>
                  <a:pt x="12893" y="234"/>
                  <a:pt x="12764" y="202"/>
                  <a:pt x="12634" y="178"/>
                </a:cubicBezTo>
                <a:cubicBezTo>
                  <a:pt x="12449" y="144"/>
                  <a:pt x="12265" y="117"/>
                  <a:pt x="12078" y="93"/>
                </a:cubicBezTo>
                <a:cubicBezTo>
                  <a:pt x="11923" y="73"/>
                  <a:pt x="11771" y="49"/>
                  <a:pt x="11614" y="36"/>
                </a:cubicBezTo>
                <a:cubicBezTo>
                  <a:pt x="11464" y="23"/>
                  <a:pt x="11314" y="22"/>
                  <a:pt x="11163" y="15"/>
                </a:cubicBezTo>
                <a:cubicBezTo>
                  <a:pt x="10964" y="7"/>
                  <a:pt x="10760" y="-2"/>
                  <a:pt x="10558" y="1"/>
                </a:cubicBezTo>
                <a:close/>
              </a:path>
            </a:pathLst>
          </a:custGeom>
          <a:ln w="12700">
            <a:miter lim="400000"/>
          </a:ln>
        </p:spPr>
      </p:pic>
      <p:pic>
        <p:nvPicPr>
          <p:cNvPr id="255" name="YpAJw0PQ.png"/>
          <p:cNvPicPr>
            <a:picLocks noChangeAspect="1"/>
          </p:cNvPicPr>
          <p:nvPr/>
        </p:nvPicPr>
        <p:blipFill>
          <a:blip r:embed="rId12">
            <a:extLst/>
          </a:blip>
          <a:srcRect t="9" b="9"/>
          <a:stretch>
            <a:fillRect/>
          </a:stretch>
        </p:blipFill>
        <p:spPr>
          <a:xfrm>
            <a:off x="9582590" y="5301867"/>
            <a:ext cx="604339" cy="604381"/>
          </a:xfrm>
          <a:prstGeom prst="rect">
            <a:avLst/>
          </a:prstGeom>
          <a:ln w="12700">
            <a:miter lim="400000"/>
          </a:ln>
        </p:spPr>
      </p:pic>
      <p:sp>
        <p:nvSpPr>
          <p:cNvPr id="256" name="Shape 256"/>
          <p:cNvSpPr/>
          <p:nvPr/>
        </p:nvSpPr>
        <p:spPr>
          <a:xfrm flipH="1">
            <a:off x="2715995" y="3140371"/>
            <a:ext cx="2030859" cy="1"/>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57" name="Shape 257"/>
          <p:cNvSpPr/>
          <p:nvPr/>
        </p:nvSpPr>
        <p:spPr>
          <a:xfrm flipH="1">
            <a:off x="2716318" y="3282498"/>
            <a:ext cx="2028119" cy="1034909"/>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58" name="Shape 258"/>
          <p:cNvSpPr/>
          <p:nvPr/>
        </p:nvSpPr>
        <p:spPr>
          <a:xfrm flipH="1">
            <a:off x="2721913" y="3444727"/>
            <a:ext cx="2027007" cy="1818112"/>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59" name="Shape 259"/>
          <p:cNvSpPr/>
          <p:nvPr/>
        </p:nvSpPr>
        <p:spPr>
          <a:xfrm flipH="1" flipV="1">
            <a:off x="2713398" y="1448898"/>
            <a:ext cx="2022827" cy="1576458"/>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0" name="Shape 260"/>
          <p:cNvSpPr/>
          <p:nvPr/>
        </p:nvSpPr>
        <p:spPr>
          <a:xfrm>
            <a:off x="5031238" y="1553085"/>
            <a:ext cx="362093" cy="59970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1" name="Shape 261"/>
          <p:cNvSpPr/>
          <p:nvPr/>
        </p:nvSpPr>
        <p:spPr>
          <a:xfrm flipH="1">
            <a:off x="6905227" y="1588109"/>
            <a:ext cx="362093" cy="59970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2" name="Shape 262"/>
          <p:cNvSpPr/>
          <p:nvPr/>
        </p:nvSpPr>
        <p:spPr>
          <a:xfrm flipH="1">
            <a:off x="7433556" y="3196322"/>
            <a:ext cx="2391487" cy="1"/>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3" name="Shape 263"/>
          <p:cNvSpPr/>
          <p:nvPr/>
        </p:nvSpPr>
        <p:spPr>
          <a:xfrm flipH="1">
            <a:off x="10629138" y="1968442"/>
            <a:ext cx="0" cy="597761"/>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4" name="Shape 264"/>
          <p:cNvSpPr/>
          <p:nvPr/>
        </p:nvSpPr>
        <p:spPr>
          <a:xfrm>
            <a:off x="10629138" y="3932577"/>
            <a:ext cx="0" cy="1677885"/>
          </a:xfrm>
          <a:prstGeom prst="line">
            <a:avLst/>
          </a:prstGeom>
          <a:ln w="38100">
            <a:solidFill>
              <a:srgbClr val="929292"/>
            </a:solidFill>
            <a:miter lim="400000"/>
          </a:ln>
        </p:spPr>
        <p:txBody>
          <a:bodyPr lIns="0" tIns="0" rIns="0" bIns="0"/>
          <a:lstStyle/>
          <a:p>
            <a:pPr defTabSz="228554">
              <a:defRPr sz="1200">
                <a:latin typeface="+mj-lt"/>
                <a:ea typeface="+mj-ea"/>
                <a:cs typeface="+mj-cs"/>
                <a:sym typeface="Helvetica"/>
              </a:defRPr>
            </a:pPr>
            <a:endParaRPr/>
          </a:p>
        </p:txBody>
      </p:sp>
      <p:sp>
        <p:nvSpPr>
          <p:cNvPr id="265" name="Shape 265"/>
          <p:cNvSpPr/>
          <p:nvPr/>
        </p:nvSpPr>
        <p:spPr>
          <a:xfrm flipH="1" flipV="1">
            <a:off x="7014427" y="4316958"/>
            <a:ext cx="662941" cy="1309428"/>
          </a:xfrm>
          <a:prstGeom prst="line">
            <a:avLst/>
          </a:prstGeom>
          <a:ln w="38100">
            <a:solidFill>
              <a:srgbClr val="929292"/>
            </a:solidFill>
            <a:miter lim="400000"/>
            <a:tailEnd type="triangle"/>
          </a:ln>
        </p:spPr>
        <p:txBody>
          <a:bodyPr lIns="0" tIns="0" rIns="0" bIns="0"/>
          <a:lstStyle/>
          <a:p>
            <a:pPr defTabSz="228554">
              <a:defRPr sz="1200">
                <a:latin typeface="+mj-lt"/>
                <a:ea typeface="+mj-ea"/>
                <a:cs typeface="+mj-cs"/>
                <a:sym typeface="Helvetica"/>
              </a:defRPr>
            </a:pPr>
            <a:endParaRPr/>
          </a:p>
        </p:txBody>
      </p:sp>
      <p:sp>
        <p:nvSpPr>
          <p:cNvPr id="266" name="Shape 266"/>
          <p:cNvSpPr/>
          <p:nvPr/>
        </p:nvSpPr>
        <p:spPr>
          <a:xfrm flipH="1">
            <a:off x="5039389" y="4440051"/>
            <a:ext cx="362094" cy="59970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7" name="Shape 267"/>
          <p:cNvSpPr/>
          <p:nvPr/>
        </p:nvSpPr>
        <p:spPr>
          <a:xfrm>
            <a:off x="1983210" y="5139805"/>
            <a:ext cx="5888773"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Assets </a:t>
            </a:r>
            <a:r>
              <a:rPr dirty="0" smtClean="0"/>
              <a:t>and Content </a:t>
            </a:r>
            <a:r>
              <a:rPr dirty="0"/>
              <a:t>Management</a:t>
            </a:r>
          </a:p>
        </p:txBody>
      </p:sp>
      <p:pic>
        <p:nvPicPr>
          <p:cNvPr id="268" name="pasted-image.pdf"/>
          <p:cNvPicPr>
            <a:picLocks noChangeAspect="1"/>
          </p:cNvPicPr>
          <p:nvPr/>
        </p:nvPicPr>
        <p:blipFill>
          <a:blip r:embed="rId13">
            <a:extLst/>
          </a:blip>
          <a:stretch>
            <a:fillRect/>
          </a:stretch>
        </p:blipFill>
        <p:spPr>
          <a:xfrm>
            <a:off x="4385666" y="5514950"/>
            <a:ext cx="825286" cy="826919"/>
          </a:xfrm>
          <a:prstGeom prst="rect">
            <a:avLst/>
          </a:prstGeom>
          <a:ln w="12700">
            <a:miter lim="400000"/>
          </a:ln>
        </p:spPr>
      </p:pic>
      <p:pic>
        <p:nvPicPr>
          <p:cNvPr id="269" name="pasted-image.pdf"/>
          <p:cNvPicPr>
            <a:picLocks noChangeAspect="1"/>
          </p:cNvPicPr>
          <p:nvPr/>
        </p:nvPicPr>
        <p:blipFill>
          <a:blip r:embed="rId14">
            <a:extLst/>
          </a:blip>
          <a:srcRect l="39251" t="12582" r="46460" b="68522"/>
          <a:stretch>
            <a:fillRect/>
          </a:stretch>
        </p:blipFill>
        <p:spPr>
          <a:xfrm>
            <a:off x="7178019" y="576069"/>
            <a:ext cx="1163322" cy="850726"/>
          </a:xfrm>
          <a:prstGeom prst="rect">
            <a:avLst/>
          </a:prstGeom>
          <a:ln w="12700">
            <a:miter lim="400000"/>
          </a:ln>
        </p:spPr>
      </p:pic>
      <p:pic>
        <p:nvPicPr>
          <p:cNvPr id="270" name="Adobe_Experience_Manager_logo_PRINT_PMS_v2.png"/>
          <p:cNvPicPr>
            <a:picLocks noChangeAspect="1"/>
          </p:cNvPicPr>
          <p:nvPr/>
        </p:nvPicPr>
        <p:blipFill>
          <a:blip r:embed="rId15">
            <a:extLst/>
          </a:blip>
          <a:stretch>
            <a:fillRect/>
          </a:stretch>
        </p:blipFill>
        <p:spPr>
          <a:xfrm>
            <a:off x="5046936" y="2206209"/>
            <a:ext cx="2094954" cy="2095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2" name="Picture Placeholder 1"/>
          <p:cNvSpPr>
            <a:spLocks noGrp="1"/>
          </p:cNvSpPr>
          <p:nvPr>
            <p:ph type="pic" sz="quarter" idx="13"/>
          </p:nvPr>
        </p:nvSpPr>
        <p:spPr/>
      </p:sp>
    </p:spTree>
    <p:extLst>
      <p:ext uri="{BB962C8B-B14F-4D97-AF65-F5344CB8AC3E}">
        <p14:creationId xmlns:p14="http://schemas.microsoft.com/office/powerpoint/2010/main" val="16439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a:t>
            </a:r>
            <a:endParaRPr lang="en-US" dirty="0"/>
          </a:p>
        </p:txBody>
      </p:sp>
      <p:sp>
        <p:nvSpPr>
          <p:cNvPr id="5" name="Rectangle 4"/>
          <p:cNvSpPr/>
          <p:nvPr/>
        </p:nvSpPr>
        <p:spPr>
          <a:xfrm>
            <a:off x="2414325" y="2460703"/>
            <a:ext cx="6094413" cy="1708160"/>
          </a:xfrm>
          <a:prstGeom prst="rect">
            <a:avLst/>
          </a:prstGeom>
        </p:spPr>
        <p:txBody>
          <a:bodyPr lIns="45711" tIns="22855" rIns="45711" bIns="22855">
            <a:spAutoFit/>
          </a:bodyPr>
          <a:lstStyle/>
          <a:p>
            <a:r>
              <a:rPr lang="en-US" sz="3600" dirty="0">
                <a:latin typeface="Adobe Clean Light" charset="0"/>
                <a:ea typeface="Adobe Clean Light" charset="0"/>
                <a:cs typeface="Adobe Clean Light" charset="0"/>
              </a:rPr>
              <a:t>1 – Build New Apps</a:t>
            </a:r>
          </a:p>
          <a:p>
            <a:endParaRPr lang="en-US" sz="3600" dirty="0">
              <a:latin typeface="Adobe Clean Light" charset="0"/>
              <a:ea typeface="Adobe Clean Light" charset="0"/>
              <a:cs typeface="Adobe Clean Light" charset="0"/>
            </a:endParaRPr>
          </a:p>
          <a:p>
            <a:r>
              <a:rPr lang="en-US" sz="3600" dirty="0">
                <a:latin typeface="Adobe Clean Light" charset="0"/>
                <a:ea typeface="Adobe Clean Light" charset="0"/>
                <a:cs typeface="Adobe Clean Light" charset="0"/>
              </a:rPr>
              <a:t>2 – Manage Existing Apps</a:t>
            </a:r>
          </a:p>
        </p:txBody>
      </p:sp>
    </p:spTree>
    <p:extLst>
      <p:ext uri="{BB962C8B-B14F-4D97-AF65-F5344CB8AC3E}">
        <p14:creationId xmlns:p14="http://schemas.microsoft.com/office/powerpoint/2010/main" val="198415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2" end="2"/>
                                            </p:txEl>
                                          </p:spTgt>
                                        </p:tgtEl>
                                        <p:attrNameLst>
                                          <p:attrName>style.color</p:attrName>
                                        </p:attrNameLst>
                                      </p:cBhvr>
                                      <p:to>
                                        <a:schemeClr val="tx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Simple Workflow</a:t>
            </a:r>
            <a:endParaRPr lang="en-US" dirty="0"/>
          </a:p>
        </p:txBody>
      </p:sp>
      <p:graphicFrame>
        <p:nvGraphicFramePr>
          <p:cNvPr id="4" name="Diagram 3"/>
          <p:cNvGraphicFramePr/>
          <p:nvPr>
            <p:extLst>
              <p:ext uri="{D42A27DB-BD31-4B8C-83A1-F6EECF244321}">
                <p14:modId xmlns:p14="http://schemas.microsoft.com/office/powerpoint/2010/main" val="1626721961"/>
              </p:ext>
            </p:extLst>
          </p:nvPr>
        </p:nvGraphicFramePr>
        <p:xfrm>
          <a:off x="310990" y="719667"/>
          <a:ext cx="1157636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6271740" y="4893016"/>
            <a:ext cx="1500243" cy="323166"/>
          </a:xfrm>
          <a:prstGeom prst="rect">
            <a:avLst/>
          </a:prstGeom>
        </p:spPr>
        <p:txBody>
          <a:bodyPr wrap="square" lIns="45711" tIns="22855" rIns="45711" bIns="22855">
            <a:spAutoFit/>
          </a:bodyPr>
          <a:lstStyle/>
          <a:p>
            <a:pPr lvl="0" algn="ctr"/>
            <a:r>
              <a:rPr lang="en-US" smtClean="0">
                <a:solidFill>
                  <a:schemeClr val="tx1"/>
                </a:solidFill>
                <a:latin typeface="Adobe Clean Light" charset="0"/>
                <a:ea typeface="Adobe Clean Light" charset="0"/>
                <a:cs typeface="Adobe Clean Light" charset="0"/>
              </a:rPr>
              <a:t>Marketer</a:t>
            </a:r>
            <a:endParaRPr lang="en-US" dirty="0">
              <a:latin typeface="Adobe Clean Light" charset="0"/>
              <a:ea typeface="Adobe Clean Light" charset="0"/>
              <a:cs typeface="Adobe Clean Light" charset="0"/>
            </a:endParaRPr>
          </a:p>
        </p:txBody>
      </p:sp>
      <p:sp>
        <p:nvSpPr>
          <p:cNvPr id="7" name="Rectangle 6"/>
          <p:cNvSpPr/>
          <p:nvPr/>
        </p:nvSpPr>
        <p:spPr>
          <a:xfrm>
            <a:off x="10031577" y="4893015"/>
            <a:ext cx="1028469" cy="323155"/>
          </a:xfrm>
          <a:prstGeom prst="rect">
            <a:avLst/>
          </a:prstGeom>
        </p:spPr>
        <p:txBody>
          <a:bodyPr wrap="none" lIns="45711" tIns="22855" rIns="45711" bIns="22855">
            <a:spAutoFit/>
          </a:bodyPr>
          <a:lstStyle/>
          <a:p>
            <a:pPr lvl="0"/>
            <a:r>
              <a:rPr lang="en-US" smtClean="0">
                <a:solidFill>
                  <a:schemeClr val="tx1"/>
                </a:solidFill>
                <a:latin typeface="Adobe Clean Light" charset="0"/>
                <a:ea typeface="Adobe Clean Light" charset="0"/>
                <a:cs typeface="Adobe Clean Light" charset="0"/>
              </a:rPr>
              <a:t>Developer</a:t>
            </a:r>
            <a:endParaRPr lang="en-US" dirty="0">
              <a:latin typeface="Adobe Clean Light" charset="0"/>
              <a:ea typeface="Adobe Clean Light" charset="0"/>
              <a:cs typeface="Adobe Clean Light" charset="0"/>
            </a:endParaRPr>
          </a:p>
        </p:txBody>
      </p:sp>
      <p:cxnSp>
        <p:nvCxnSpPr>
          <p:cNvPr id="9" name="Straight Connector 8"/>
          <p:cNvCxnSpPr/>
          <p:nvPr/>
        </p:nvCxnSpPr>
        <p:spPr>
          <a:xfrm>
            <a:off x="522875" y="5054599"/>
            <a:ext cx="827474" cy="1"/>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7771983" y="5054598"/>
            <a:ext cx="1182113" cy="0"/>
          </a:xfrm>
          <a:prstGeom prst="line">
            <a:avLst/>
          </a:prstGeom>
          <a:noFill/>
          <a:ln w="50800" cap="flat">
            <a:solidFill>
              <a:schemeClr val="tx1"/>
            </a:solidFill>
            <a:prstDash val="solid"/>
            <a:round/>
            <a:tail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11" name="Rectangle 10"/>
          <p:cNvSpPr/>
          <p:nvPr/>
        </p:nvSpPr>
        <p:spPr>
          <a:xfrm>
            <a:off x="1374093" y="4893016"/>
            <a:ext cx="1956068" cy="323166"/>
          </a:xfrm>
          <a:prstGeom prst="rect">
            <a:avLst/>
          </a:prstGeom>
        </p:spPr>
        <p:txBody>
          <a:bodyPr wrap="square" lIns="45711" tIns="22855" rIns="45711" bIns="22855">
            <a:spAutoFit/>
          </a:bodyPr>
          <a:lstStyle/>
          <a:p>
            <a:pPr lvl="0" algn="ctr"/>
            <a:r>
              <a:rPr lang="en-US" smtClean="0">
                <a:solidFill>
                  <a:schemeClr val="tx1"/>
                </a:solidFill>
                <a:latin typeface="Adobe Clean Light" charset="0"/>
                <a:ea typeface="Adobe Clean Light" charset="0"/>
                <a:cs typeface="Adobe Clean Light" charset="0"/>
              </a:rPr>
              <a:t>UX Designer</a:t>
            </a:r>
            <a:endParaRPr lang="en-US" dirty="0">
              <a:latin typeface="Adobe Clean Light" charset="0"/>
              <a:ea typeface="Adobe Clean Light" charset="0"/>
              <a:cs typeface="Adobe Clean Light" charset="0"/>
            </a:endParaRPr>
          </a:p>
        </p:txBody>
      </p:sp>
      <p:cxnSp>
        <p:nvCxnSpPr>
          <p:cNvPr id="12" name="Straight Connector 11"/>
          <p:cNvCxnSpPr/>
          <p:nvPr/>
        </p:nvCxnSpPr>
        <p:spPr>
          <a:xfrm>
            <a:off x="5116932" y="5054599"/>
            <a:ext cx="1169415" cy="0"/>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a:off x="3423638" y="5054599"/>
            <a:ext cx="914998" cy="1"/>
          </a:xfrm>
          <a:prstGeom prst="line">
            <a:avLst/>
          </a:prstGeom>
          <a:noFill/>
          <a:ln w="50800" cap="flat">
            <a:solidFill>
              <a:schemeClr val="tx1"/>
            </a:solidFill>
            <a:prstDash val="solid"/>
            <a:round/>
            <a:tail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4173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403" y="881232"/>
            <a:ext cx="6614977" cy="6064250"/>
          </a:xfrm>
          <a:prstGeom prst="rect">
            <a:avLst/>
          </a:prstGeom>
        </p:spPr>
      </p:pic>
      <p:sp>
        <p:nvSpPr>
          <p:cNvPr id="4" name="Title 3"/>
          <p:cNvSpPr>
            <a:spLocks noGrp="1"/>
          </p:cNvSpPr>
          <p:nvPr>
            <p:ph type="title"/>
          </p:nvPr>
        </p:nvSpPr>
        <p:spPr/>
        <p:txBody>
          <a:bodyPr>
            <a:normAutofit fontScale="90000"/>
          </a:bodyPr>
          <a:lstStyle/>
          <a:p>
            <a:r>
              <a:rPr lang="en-US" dirty="0" smtClean="0"/>
              <a:t>Configure app runtime in App Builder</a:t>
            </a:r>
            <a:endParaRPr lang="en-US" dirty="0"/>
          </a:p>
        </p:txBody>
      </p:sp>
      <p:sp>
        <p:nvSpPr>
          <p:cNvPr id="22" name="Shape 175"/>
          <p:cNvSpPr/>
          <p:nvPr/>
        </p:nvSpPr>
        <p:spPr>
          <a:xfrm>
            <a:off x="452301" y="1430144"/>
            <a:ext cx="4739102" cy="11941708"/>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Pre-built native app runtime for iOS, Android and Windows</a:t>
            </a:r>
            <a:endParaRPr lang="en-US" dirty="0"/>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a:t>S</a:t>
            </a:r>
            <a:r>
              <a:rPr lang="en-US" dirty="0" smtClean="0"/>
              <a:t>imple wizard to brand with icons and splash screens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Application experience is determined by the application screens and content delivered into the app</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403" y="881232"/>
            <a:ext cx="6614977" cy="60642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1403" y="881232"/>
            <a:ext cx="6614977" cy="6064250"/>
          </a:xfrm>
          <a:prstGeom prst="rect">
            <a:avLst/>
          </a:prstGeom>
        </p:spPr>
      </p:pic>
    </p:spTree>
    <p:extLst>
      <p:ext uri="{BB962C8B-B14F-4D97-AF65-F5344CB8AC3E}">
        <p14:creationId xmlns:p14="http://schemas.microsoft.com/office/powerpoint/2010/main" val="48425523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Every AEM Mobile app includes integration with</a:t>
            </a:r>
            <a:r>
              <a:rPr lang="is-IS" dirty="0" smtClean="0"/>
              <a:t>…</a:t>
            </a:r>
            <a:endParaRPr lang="en-US" dirty="0"/>
          </a:p>
        </p:txBody>
      </p:sp>
      <p:sp>
        <p:nvSpPr>
          <p:cNvPr id="4" name="Picture Placeholder 3"/>
          <p:cNvSpPr>
            <a:spLocks noGrp="1"/>
          </p:cNvSpPr>
          <p:nvPr>
            <p:ph type="pic" sz="quarter" idx="13"/>
          </p:nvPr>
        </p:nvSpPr>
        <p:spPr/>
      </p:sp>
      <p:pic>
        <p:nvPicPr>
          <p:cNvPr id="6" name="Picture 5" descr="gather_push.pn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75245" y="2367868"/>
            <a:ext cx="2643139" cy="2597831"/>
          </a:xfrm>
          <a:prstGeom prst="rect">
            <a:avLst/>
          </a:prstGeom>
          <a:effectLst>
            <a:outerShdw blurRad="292100" dist="139700" dir="2700000" algn="tl" rotWithShape="0">
              <a:prstClr val="black">
                <a:alpha val="40000"/>
              </a:prstClr>
            </a:outerShdw>
          </a:effectLst>
        </p:spPr>
      </p:pic>
      <p:grpSp>
        <p:nvGrpSpPr>
          <p:cNvPr id="7" name="Group 6"/>
          <p:cNvGrpSpPr/>
          <p:nvPr/>
        </p:nvGrpSpPr>
        <p:grpSpPr>
          <a:xfrm>
            <a:off x="288628" y="1218967"/>
            <a:ext cx="1410222" cy="2665449"/>
            <a:chOff x="1669946" y="305123"/>
            <a:chExt cx="2821179" cy="5330897"/>
          </a:xfrm>
          <a:effectLst>
            <a:outerShdw blurRad="292100" dist="139700" dir="2700000" algn="tl" rotWithShape="0">
              <a:prstClr val="black">
                <a:alpha val="40000"/>
              </a:prstClr>
            </a:outerShdw>
          </a:effectLst>
        </p:grpSpPr>
        <p:pic>
          <p:nvPicPr>
            <p:cNvPr id="8" name="Picture 7" descr="slide-12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946" y="305123"/>
              <a:ext cx="2821179" cy="5330897"/>
            </a:xfrm>
            <a:prstGeom prst="rect">
              <a:avLst/>
            </a:prstGeom>
          </p:spPr>
        </p:pic>
        <p:pic>
          <p:nvPicPr>
            <p:cNvPr id="9" name="Picture 8" descr="Notification banner.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2469" y="1250844"/>
              <a:ext cx="2143499" cy="3617831"/>
            </a:xfrm>
            <a:prstGeom prst="rect">
              <a:avLst/>
            </a:prstGeom>
          </p:spPr>
        </p:pic>
      </p:grpSp>
      <p:pic>
        <p:nvPicPr>
          <p:cNvPr id="12" name="Picture 11" descr="SC_ArticleTitl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46442" y="1135735"/>
            <a:ext cx="4185424" cy="3682249"/>
          </a:xfrm>
          <a:prstGeom prst="rect">
            <a:avLst/>
          </a:prstGeom>
        </p:spPr>
      </p:pic>
      <p:pic>
        <p:nvPicPr>
          <p:cNvPr id="10" name="Picture 9" descr="Screen Shot 2015-12-10 at 2.32.5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3587" y="2856094"/>
            <a:ext cx="1381693" cy="2132977"/>
          </a:xfrm>
          <a:prstGeom prst="rect">
            <a:avLst/>
          </a:prstGeom>
          <a:ln>
            <a:noFill/>
          </a:ln>
          <a:effectLst>
            <a:outerShdw blurRad="292100" dist="139700" dir="2700000" algn="tl" rotWithShape="0">
              <a:srgbClr val="333333">
                <a:alpha val="65000"/>
              </a:srgbClr>
            </a:outerShdw>
          </a:effectLst>
        </p:spPr>
      </p:pic>
      <p:pic>
        <p:nvPicPr>
          <p:cNvPr id="13" name="Picture 12" descr="Screen Shot 2015-12-10 at 2.36.06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1108" y="1218967"/>
            <a:ext cx="3001606" cy="3599017"/>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1182820" y="5480158"/>
            <a:ext cx="1759800" cy="600165"/>
          </a:xfrm>
          <a:prstGeom prst="rect">
            <a:avLst/>
          </a:prstGeom>
        </p:spPr>
        <p:txBody>
          <a:bodyPr wrap="none" lIns="45711" tIns="22855" rIns="45711" bIns="22855">
            <a:spAutoFit/>
          </a:bodyPr>
          <a:lstStyle/>
          <a:p>
            <a:pPr algn="ctr"/>
            <a:r>
              <a:rPr lang="en-US" dirty="0" smtClean="0">
                <a:latin typeface="Adobe Clean Light" charset="0"/>
                <a:ea typeface="Adobe Clean Light" charset="0"/>
                <a:cs typeface="Adobe Clean Light" charset="0"/>
              </a:rPr>
              <a:t>Text Notifications</a:t>
            </a:r>
          </a:p>
          <a:p>
            <a:pPr algn="ctr"/>
            <a:r>
              <a:rPr lang="en-US" dirty="0" smtClean="0">
                <a:latin typeface="Adobe Clean Light" charset="0"/>
                <a:ea typeface="Adobe Clean Light" charset="0"/>
                <a:cs typeface="Adobe Clean Light" charset="0"/>
              </a:rPr>
              <a:t>In-app Messaging*</a:t>
            </a:r>
            <a:endParaRPr lang="en-US" dirty="0">
              <a:latin typeface="Adobe Clean Light" charset="0"/>
              <a:ea typeface="Adobe Clean Light" charset="0"/>
              <a:cs typeface="Adobe Clean Light" charset="0"/>
            </a:endParaRPr>
          </a:p>
        </p:txBody>
      </p:sp>
      <p:sp>
        <p:nvSpPr>
          <p:cNvPr id="15" name="Rectangle 14"/>
          <p:cNvSpPr/>
          <p:nvPr/>
        </p:nvSpPr>
        <p:spPr>
          <a:xfrm>
            <a:off x="4950046" y="5480158"/>
            <a:ext cx="2298268" cy="600165"/>
          </a:xfrm>
          <a:prstGeom prst="rect">
            <a:avLst/>
          </a:prstGeom>
        </p:spPr>
        <p:txBody>
          <a:bodyPr wrap="none" lIns="45711" tIns="22855" rIns="45711" bIns="22855">
            <a:spAutoFit/>
          </a:bodyPr>
          <a:lstStyle/>
          <a:p>
            <a:pPr algn="ctr"/>
            <a:r>
              <a:rPr lang="en-US" dirty="0" smtClean="0">
                <a:latin typeface="Adobe Clean Light" charset="0"/>
                <a:ea typeface="Adobe Clean Light" charset="0"/>
                <a:cs typeface="Adobe Clean Light" charset="0"/>
              </a:rPr>
              <a:t>Analytics Essentials</a:t>
            </a:r>
          </a:p>
          <a:p>
            <a:pPr algn="ctr"/>
            <a:r>
              <a:rPr lang="en-US" dirty="0" smtClean="0">
                <a:latin typeface="Adobe Clean Light" charset="0"/>
                <a:ea typeface="Adobe Clean Light" charset="0"/>
                <a:cs typeface="Adobe Clean Light" charset="0"/>
              </a:rPr>
              <a:t>Adobe Mobile Analytics*</a:t>
            </a:r>
            <a:endParaRPr lang="en-US" dirty="0">
              <a:latin typeface="Adobe Clean Light" charset="0"/>
              <a:ea typeface="Adobe Clean Light" charset="0"/>
              <a:cs typeface="Adobe Clean Light" charset="0"/>
            </a:endParaRPr>
          </a:p>
        </p:txBody>
      </p:sp>
      <p:sp>
        <p:nvSpPr>
          <p:cNvPr id="16" name="Rectangle 15"/>
          <p:cNvSpPr/>
          <p:nvPr/>
        </p:nvSpPr>
        <p:spPr>
          <a:xfrm>
            <a:off x="9104341" y="5480157"/>
            <a:ext cx="2395139" cy="600165"/>
          </a:xfrm>
          <a:prstGeom prst="rect">
            <a:avLst/>
          </a:prstGeom>
        </p:spPr>
        <p:txBody>
          <a:bodyPr wrap="square" lIns="45711" tIns="22855" rIns="45711" bIns="22855">
            <a:spAutoFit/>
          </a:bodyPr>
          <a:lstStyle/>
          <a:p>
            <a:pPr algn="ctr"/>
            <a:r>
              <a:rPr lang="en-US" dirty="0" smtClean="0">
                <a:latin typeface="Adobe Clean Light" charset="0"/>
                <a:ea typeface="Adobe Clean Light" charset="0"/>
                <a:cs typeface="Adobe Clean Light" charset="0"/>
              </a:rPr>
              <a:t>Personalization through </a:t>
            </a:r>
            <a:r>
              <a:rPr lang="en-US" smtClean="0">
                <a:latin typeface="Adobe Clean Light" charset="0"/>
                <a:ea typeface="Adobe Clean Light" charset="0"/>
                <a:cs typeface="Adobe Clean Light" charset="0"/>
              </a:rPr>
              <a:t>Adobe Target integration*</a:t>
            </a:r>
            <a:endParaRPr lang="en-US" dirty="0">
              <a:latin typeface="Adobe Clean Light" charset="0"/>
              <a:ea typeface="Adobe Clean Light" charset="0"/>
              <a:cs typeface="Adobe Clean Light" charset="0"/>
            </a:endParaRPr>
          </a:p>
        </p:txBody>
      </p:sp>
      <p:sp>
        <p:nvSpPr>
          <p:cNvPr id="17" name="Rectangle 16"/>
          <p:cNvSpPr/>
          <p:nvPr/>
        </p:nvSpPr>
        <p:spPr>
          <a:xfrm>
            <a:off x="8445750" y="6400253"/>
            <a:ext cx="2544265" cy="323166"/>
          </a:xfrm>
          <a:prstGeom prst="rect">
            <a:avLst/>
          </a:prstGeom>
        </p:spPr>
        <p:txBody>
          <a:bodyPr wrap="none" lIns="45711" tIns="22855" rIns="45711" bIns="22855">
            <a:spAutoFit/>
          </a:bodyPr>
          <a:lstStyle/>
          <a:p>
            <a:pPr algn="ctr"/>
            <a:r>
              <a:rPr lang="en-US" dirty="0" smtClean="0">
                <a:latin typeface="Adobe Clean Light" charset="0"/>
                <a:ea typeface="Adobe Clean Light" charset="0"/>
                <a:cs typeface="Adobe Clean Light" charset="0"/>
              </a:rPr>
              <a:t>* requires additional license</a:t>
            </a:r>
            <a:endParaRPr lang="en-US" dirty="0">
              <a:latin typeface="Adobe Clean Light" charset="0"/>
              <a:ea typeface="Adobe Clean Light" charset="0"/>
              <a:cs typeface="Adobe Clean Light" charset="0"/>
            </a:endParaRPr>
          </a:p>
        </p:txBody>
      </p:sp>
    </p:spTree>
    <p:extLst>
      <p:ext uri="{BB962C8B-B14F-4D97-AF65-F5344CB8AC3E}">
        <p14:creationId xmlns:p14="http://schemas.microsoft.com/office/powerpoint/2010/main" val="363833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630" y="817084"/>
            <a:ext cx="7101191" cy="53272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519" y="820001"/>
            <a:ext cx="7093414" cy="532144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8519" y="820001"/>
            <a:ext cx="7093414" cy="5321446"/>
          </a:xfrm>
          <a:prstGeom prst="rect">
            <a:avLst/>
          </a:prstGeom>
        </p:spPr>
      </p:pic>
      <p:sp>
        <p:nvSpPr>
          <p:cNvPr id="4" name="Title 3"/>
          <p:cNvSpPr>
            <a:spLocks noGrp="1"/>
          </p:cNvSpPr>
          <p:nvPr>
            <p:ph type="title"/>
          </p:nvPr>
        </p:nvSpPr>
        <p:spPr/>
        <p:txBody>
          <a:bodyPr>
            <a:normAutofit fontScale="90000"/>
          </a:bodyPr>
          <a:lstStyle/>
          <a:p>
            <a:r>
              <a:rPr lang="en-US" dirty="0" smtClean="0"/>
              <a:t>Configure the layout and navigation using design tools</a:t>
            </a:r>
            <a:endParaRPr lang="en-US" dirty="0"/>
          </a:p>
        </p:txBody>
      </p:sp>
      <p:sp>
        <p:nvSpPr>
          <p:cNvPr id="22" name="Shape 175"/>
          <p:cNvSpPr/>
          <p:nvPr/>
        </p:nvSpPr>
        <p:spPr>
          <a:xfrm>
            <a:off x="452301" y="1430144"/>
            <a:ext cx="4384807" cy="15981278"/>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p>
            <a:pPr marL="190462" indent="-190462" defTabSz="1088073">
              <a:spcBef>
                <a:spcPts val="2100"/>
              </a:spcBef>
              <a:buClr>
                <a:srgbClr val="5E5E5E"/>
              </a:buClr>
              <a:buSzPct val="158000"/>
              <a:buFontTx/>
              <a:buChar char="•"/>
              <a:defRPr sz="4900">
                <a:solidFill>
                  <a:srgbClr val="404040"/>
                </a:solidFill>
                <a:latin typeface="Adobe Clean Light"/>
                <a:ea typeface="Adobe Clean Light"/>
                <a:cs typeface="Adobe Clean Light"/>
                <a:sym typeface="Adobe Clean Light"/>
              </a:defRPr>
            </a:pPr>
            <a:r>
              <a:rPr lang="en-US" dirty="0" smtClean="0"/>
              <a:t>Navigation screens can vary wildly in appearance</a:t>
            </a:r>
          </a:p>
          <a:p>
            <a:pPr marL="190462" indent="-190462" defTabSz="1088073">
              <a:spcBef>
                <a:spcPts val="2100"/>
              </a:spcBef>
              <a:buClr>
                <a:srgbClr val="5E5E5E"/>
              </a:buClr>
              <a:buSzPct val="158000"/>
              <a:buFontTx/>
              <a:buChar char="•"/>
              <a:defRPr sz="4900">
                <a:solidFill>
                  <a:srgbClr val="404040"/>
                </a:solidFill>
                <a:latin typeface="Adobe Clean Light"/>
                <a:ea typeface="Adobe Clean Light"/>
                <a:cs typeface="Adobe Clean Light"/>
                <a:sym typeface="Adobe Clean Light"/>
              </a:defRPr>
            </a:pPr>
            <a:r>
              <a:rPr lang="en-US" dirty="0"/>
              <a:t>Navigation screens are automatically created based on the </a:t>
            </a:r>
            <a:r>
              <a:rPr lang="en-US" dirty="0" smtClean="0"/>
              <a:t>navigation structure </a:t>
            </a:r>
            <a:r>
              <a:rPr lang="en-US" dirty="0"/>
              <a:t>and screen designs</a:t>
            </a:r>
          </a:p>
          <a:p>
            <a:pPr marL="190462" indent="-190462" defTabSz="1088073">
              <a:spcBef>
                <a:spcPts val="2100"/>
              </a:spcBef>
              <a:buClr>
                <a:srgbClr val="5E5E5E"/>
              </a:buClr>
              <a:buSzPct val="158000"/>
              <a:buFontTx/>
              <a:buChar char="•"/>
              <a:defRPr sz="4900">
                <a:solidFill>
                  <a:srgbClr val="404040"/>
                </a:solidFill>
                <a:latin typeface="Adobe Clean Light"/>
                <a:ea typeface="Adobe Clean Light"/>
                <a:cs typeface="Adobe Clean Light"/>
                <a:sym typeface="Adobe Clean Light"/>
              </a:defRPr>
            </a:pPr>
            <a:r>
              <a:rPr lang="en-US" dirty="0" smtClean="0"/>
              <a:t>Configure look &amp; feel of the app and design the navigational structure using built-in design tools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endParaRPr dirty="0"/>
          </a:p>
        </p:txBody>
      </p:sp>
      <p:grpSp>
        <p:nvGrpSpPr>
          <p:cNvPr id="8" name="Group 7"/>
          <p:cNvGrpSpPr/>
          <p:nvPr/>
        </p:nvGrpSpPr>
        <p:grpSpPr>
          <a:xfrm>
            <a:off x="4703093" y="1286653"/>
            <a:ext cx="7184266" cy="4388144"/>
            <a:chOff x="5290786" y="2933229"/>
            <a:chExt cx="14206082" cy="8672627"/>
          </a:xfrm>
        </p:grpSpPr>
        <p:sp>
          <p:nvSpPr>
            <p:cNvPr id="7" name="Rectangle 6"/>
            <p:cNvSpPr/>
            <p:nvPr/>
          </p:nvSpPr>
          <p:spPr>
            <a:xfrm>
              <a:off x="5290786" y="6813333"/>
              <a:ext cx="14206082" cy="912420"/>
            </a:xfrm>
            <a:prstGeom prst="rect">
              <a:avLst/>
            </a:prstGeom>
            <a:solidFill>
              <a:schemeClr val="bg1"/>
            </a:solidFill>
            <a:ln w="508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defTabSz="914217" hangingPunct="0"/>
              <a:endParaRPr lang="en-US">
                <a:solidFill>
                  <a:srgbClr val="000000"/>
                </a:solidFill>
                <a:latin typeface="Adobe Clean"/>
                <a:ea typeface="Adobe Clean"/>
                <a:cs typeface="Adobe Clean"/>
                <a:sym typeface="Adobe Clean"/>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935" y="2933229"/>
              <a:ext cx="14175783" cy="8672627"/>
            </a:xfrm>
            <a:prstGeom prst="rect">
              <a:avLst/>
            </a:prstGeom>
            <a:effectLst>
              <a:outerShdw blurRad="292100" dist="139700" dir="2700000" algn="tl" rotWithShape="0">
                <a:prstClr val="black">
                  <a:alpha val="40000"/>
                </a:prstClr>
              </a:outerShdw>
            </a:effectLst>
          </p:spPr>
        </p:pic>
      </p:grpSp>
    </p:spTree>
    <p:extLst>
      <p:ext uri="{BB962C8B-B14F-4D97-AF65-F5344CB8AC3E}">
        <p14:creationId xmlns:p14="http://schemas.microsoft.com/office/powerpoint/2010/main" val="21718651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Leverage content in AEM for mobile applications</a:t>
            </a:r>
            <a:endParaRPr lang="en-US" dirty="0"/>
          </a:p>
        </p:txBody>
      </p:sp>
      <p:sp>
        <p:nvSpPr>
          <p:cNvPr id="22" name="Shape 175"/>
          <p:cNvSpPr/>
          <p:nvPr/>
        </p:nvSpPr>
        <p:spPr>
          <a:xfrm>
            <a:off x="432136" y="1216152"/>
            <a:ext cx="4857656" cy="4893647"/>
          </a:xfrm>
          <a:prstGeom prst="rect">
            <a:avLst/>
          </a:prstGeom>
          <a:ln w="25400">
            <a:miter lim="400000"/>
          </a:ln>
          <a:extLst>
            <a:ext uri="{C572A759-6A51-4108-AA02-DFA0A04FC94B}">
              <ma14:wrappingTextBoxFlag xmlns:ma14="http://schemas.microsoft.com/office/mac/drawingml/2011/main" val="1"/>
            </a:ext>
          </a:extLst>
        </p:spPr>
        <p:txBody>
          <a:bodyPr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sz="2200" dirty="0"/>
              <a:t>Template-based drag-n-drop authoring within AEM</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sz="2200" dirty="0"/>
              <a:t>Use the same assets (and sometimes the same templates) created for Sites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sz="2200" dirty="0"/>
              <a:t>Create custom templates to address specific devices and/or to include specific business logic</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sz="2200" dirty="0"/>
              <a:t>Create custom components to be included into screen templates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sz="2200" dirty="0"/>
              <a:t>Create custom workflows to manage app updates automatically</a:t>
            </a:r>
            <a:endParaRPr sz="2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160" y="1259536"/>
            <a:ext cx="6508879" cy="5344978"/>
          </a:xfrm>
          <a:prstGeom prst="rect">
            <a:avLst/>
          </a:prstGeom>
          <a:effectLst>
            <a:outerShdw blurRad="292100" dist="139700" dir="2700000" algn="tl" rotWithShape="0">
              <a:prstClr val="black">
                <a:alpha val="40000"/>
              </a:prstClr>
            </a:outerShdw>
          </a:effectLst>
        </p:spPr>
      </p:pic>
    </p:spTree>
    <p:extLst>
      <p:ext uri="{BB962C8B-B14F-4D97-AF65-F5344CB8AC3E}">
        <p14:creationId xmlns:p14="http://schemas.microsoft.com/office/powerpoint/2010/main" val="33899065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Takeaways</a:t>
            </a:r>
            <a:endParaRPr lang="en-US" dirty="0"/>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5</a:t>
            </a:fld>
            <a:endParaRPr lang="en-US" dirty="0"/>
          </a:p>
        </p:txBody>
      </p:sp>
      <p:sp>
        <p:nvSpPr>
          <p:cNvPr id="16"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solidFill>
                  <a:srgbClr val="FFFFFF"/>
                </a:solidFill>
                <a:latin typeface="Adobe Clean Light" pitchFamily="34" charset="0"/>
                <a:cs typeface="Arial" pitchFamily="34" charset="0"/>
              </a:rPr>
              <a:t>Understand AEM Commerce API and  Extention points. </a:t>
            </a:r>
            <a:endParaRPr lang="en-US" sz="2800" noProof="1">
              <a:solidFill>
                <a:srgbClr val="FFFFFF"/>
              </a:solidFill>
              <a:latin typeface="Adobe Clean Light" pitchFamily="34" charset="0"/>
              <a:cs typeface="Arial" pitchFamily="34" charset="0"/>
            </a:endParaRPr>
          </a:p>
        </p:txBody>
      </p:sp>
      <p:sp>
        <p:nvSpPr>
          <p:cNvPr id="20" name="Rectangle 5"/>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How to leverage Commerce framework to In Store eperience and Mobile experience </a:t>
            </a:r>
            <a:endParaRPr lang="en-US" sz="2800" noProof="1">
              <a:solidFill>
                <a:schemeClr val="bg1"/>
              </a:solidFill>
              <a:latin typeface="Adobe Clean Light" pitchFamily="34" charset="0"/>
              <a:cs typeface="Arial" pitchFamily="34" charset="0"/>
            </a:endParaRPr>
          </a:p>
        </p:txBody>
      </p:sp>
      <p:sp>
        <p:nvSpPr>
          <p:cNvPr id="21"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solidFill>
                  <a:schemeClr val="bg1"/>
                </a:solidFill>
                <a:latin typeface="Adobe Clean Light" pitchFamily="34" charset="0"/>
                <a:cs typeface="Arial" pitchFamily="34" charset="0"/>
              </a:rPr>
              <a:t>Understand AEM Commerce Framework and what is available by default. </a:t>
            </a:r>
            <a:endParaRPr lang="en-US" sz="2800" noProof="1">
              <a:solidFill>
                <a:schemeClr val="bg1"/>
              </a:solidFill>
              <a:latin typeface="Adobe Clean Light" pitchFamily="34" charset="0"/>
              <a:cs typeface="Arial" pitchFamily="34" charset="0"/>
            </a:endParaRPr>
          </a:p>
        </p:txBody>
      </p:sp>
      <p:pic>
        <p:nvPicPr>
          <p:cNvPr id="4" name="Picture 3"/>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520434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Incorporate content from other tools and workflow systems</a:t>
            </a:r>
            <a:endParaRPr lang="en-US" dirty="0"/>
          </a:p>
        </p:txBody>
      </p:sp>
      <p:sp>
        <p:nvSpPr>
          <p:cNvPr id="22" name="Shape 175"/>
          <p:cNvSpPr/>
          <p:nvPr/>
        </p:nvSpPr>
        <p:spPr>
          <a:xfrm>
            <a:off x="429022" y="1357686"/>
            <a:ext cx="4857656" cy="11187657"/>
          </a:xfrm>
          <a:prstGeom prst="rect">
            <a:avLst/>
          </a:prstGeom>
          <a:ln w="25400">
            <a:miter lim="400000"/>
          </a:ln>
          <a:extLst>
            <a:ext uri="{C572A759-6A51-4108-AA02-DFA0A04FC94B}">
              <ma14:wrappingTextBoxFlag xmlns:ma14="http://schemas.microsoft.com/office/mac/drawingml/2011/main" val="1"/>
            </a:ext>
          </a:extLst>
        </p:spPr>
        <p:txBody>
          <a:bodyPr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Content management via on-demand services dashboard</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Upload new content created with desktop tooling</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Content Services API enables integration with custom workflow and production systems</a:t>
            </a:r>
            <a:endParaRPr dirty="0"/>
          </a:p>
        </p:txBody>
      </p:sp>
      <p:pic>
        <p:nvPicPr>
          <p:cNvPr id="6" name="image54.png"/>
          <p:cNvPicPr/>
          <p:nvPr/>
        </p:nvPicPr>
        <p:blipFill>
          <a:blip r:embed="rId3" cstate="email">
            <a:extLst>
              <a:ext uri="{28A0092B-C50C-407E-A947-70E740481C1C}">
                <a14:useLocalDpi xmlns:a14="http://schemas.microsoft.com/office/drawing/2010/main"/>
              </a:ext>
            </a:extLst>
          </a:blip>
          <a:stretch>
            <a:fillRect/>
          </a:stretch>
        </p:blipFill>
        <p:spPr>
          <a:xfrm>
            <a:off x="5443845" y="2244418"/>
            <a:ext cx="630910" cy="622771"/>
          </a:xfrm>
          <a:prstGeom prst="rect">
            <a:avLst/>
          </a:prstGeom>
          <a:ln w="12700">
            <a:miter lim="400000"/>
          </a:ln>
        </p:spPr>
      </p:pic>
      <p:grpSp>
        <p:nvGrpSpPr>
          <p:cNvPr id="8" name="Group 7"/>
          <p:cNvGrpSpPr/>
          <p:nvPr/>
        </p:nvGrpSpPr>
        <p:grpSpPr>
          <a:xfrm>
            <a:off x="5466249" y="992075"/>
            <a:ext cx="586104" cy="561199"/>
            <a:chOff x="4004067" y="4220178"/>
            <a:chExt cx="888363" cy="832080"/>
          </a:xfrm>
        </p:grpSpPr>
        <p:sp>
          <p:nvSpPr>
            <p:cNvPr id="9" name="Rectangle 8"/>
            <p:cNvSpPr/>
            <p:nvPr/>
          </p:nvSpPr>
          <p:spPr>
            <a:xfrm>
              <a:off x="4004067" y="4220178"/>
              <a:ext cx="888363" cy="832080"/>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55.png"/>
            <p:cNvPicPr/>
            <p:nvPr/>
          </p:nvPicPr>
          <p:blipFill>
            <a:blip r:embed="rId4" cstate="email">
              <a:extLst>
                <a:ext uri="{28A0092B-C50C-407E-A947-70E740481C1C}">
                  <a14:useLocalDpi xmlns:a14="http://schemas.microsoft.com/office/drawing/2010/main"/>
                </a:ext>
              </a:extLst>
            </a:blip>
            <a:stretch>
              <a:fillRect/>
            </a:stretch>
          </p:blipFill>
          <p:spPr>
            <a:xfrm>
              <a:off x="4064800" y="4304473"/>
              <a:ext cx="766896" cy="663490"/>
            </a:xfrm>
            <a:prstGeom prst="rect">
              <a:avLst/>
            </a:prstGeom>
            <a:ln w="12700">
              <a:miter lim="400000"/>
            </a:ln>
          </p:spPr>
        </p:pic>
      </p:grpSp>
      <p:pic>
        <p:nvPicPr>
          <p:cNvPr id="11" name="Picture 10"/>
          <p:cNvPicPr>
            <a:picLocks noChangeAspect="1"/>
          </p:cNvPicPr>
          <p:nvPr/>
        </p:nvPicPr>
        <p:blipFill>
          <a:blip r:embed="rId5"/>
          <a:stretch>
            <a:fillRect/>
          </a:stretch>
        </p:blipFill>
        <p:spPr>
          <a:xfrm>
            <a:off x="5447996" y="1616073"/>
            <a:ext cx="622609" cy="622771"/>
          </a:xfrm>
          <a:prstGeom prst="rect">
            <a:avLst/>
          </a:prstGeom>
        </p:spPr>
      </p:pic>
      <p:pic>
        <p:nvPicPr>
          <p:cNvPr id="12" name="Picture 11"/>
          <p:cNvPicPr>
            <a:picLocks noChangeAspect="1"/>
          </p:cNvPicPr>
          <p:nvPr/>
        </p:nvPicPr>
        <p:blipFill>
          <a:blip r:embed="rId6"/>
          <a:stretch>
            <a:fillRect/>
          </a:stretch>
        </p:blipFill>
        <p:spPr>
          <a:xfrm>
            <a:off x="5445923" y="3564803"/>
            <a:ext cx="626755" cy="641846"/>
          </a:xfrm>
          <a:prstGeom prst="rect">
            <a:avLst/>
          </a:prstGeom>
        </p:spPr>
      </p:pic>
      <p:pic>
        <p:nvPicPr>
          <p:cNvPr id="13" name="Picture 3" descr="\\psf\Home\Desktop\druplicon.large_.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478864" y="2886597"/>
            <a:ext cx="560874" cy="6418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5454293" y="4243007"/>
            <a:ext cx="610015" cy="610174"/>
          </a:xfrm>
          <a:prstGeom prst="rect">
            <a:avLst/>
          </a:prstGeom>
        </p:spPr>
      </p:pic>
      <p:grpSp>
        <p:nvGrpSpPr>
          <p:cNvPr id="19" name="Group 18"/>
          <p:cNvGrpSpPr/>
          <p:nvPr/>
        </p:nvGrpSpPr>
        <p:grpSpPr>
          <a:xfrm>
            <a:off x="6790167" y="1977552"/>
            <a:ext cx="1915501" cy="1751731"/>
            <a:chOff x="7056736" y="3965384"/>
            <a:chExt cx="2903340" cy="2654421"/>
          </a:xfrm>
        </p:grpSpPr>
        <p:pic>
          <p:nvPicPr>
            <p:cNvPr id="20" name="ED-1-articles-section.png"/>
            <p:cNvPicPr/>
            <p:nvPr/>
          </p:nvPicPr>
          <p:blipFill>
            <a:blip r:embed="rId9" cstate="print">
              <a:extLst>
                <a:ext uri="{28A0092B-C50C-407E-A947-70E740481C1C}">
                  <a14:useLocalDpi xmlns:a14="http://schemas.microsoft.com/office/drawing/2010/main"/>
                </a:ext>
              </a:extLst>
            </a:blip>
            <a:stretch>
              <a:fillRect/>
            </a:stretch>
          </p:blipFill>
          <p:spPr>
            <a:xfrm>
              <a:off x="7056736" y="3965384"/>
              <a:ext cx="2903340" cy="2169222"/>
            </a:xfrm>
            <a:prstGeom prst="rect">
              <a:avLst/>
            </a:prstGeom>
            <a:ln w="12700">
              <a:miter lim="400000"/>
            </a:ln>
          </p:spPr>
        </p:pic>
        <p:sp>
          <p:nvSpPr>
            <p:cNvPr id="21" name="Shape 343"/>
            <p:cNvSpPr/>
            <p:nvPr/>
          </p:nvSpPr>
          <p:spPr>
            <a:xfrm>
              <a:off x="7097539" y="6019987"/>
              <a:ext cx="2821733" cy="599818"/>
            </a:xfrm>
            <a:prstGeom prst="rect">
              <a:avLst/>
            </a:prstGeom>
            <a:ln w="12700">
              <a:miter lim="400000"/>
            </a:ln>
            <a:extLst>
              <a:ext uri="{C572A759-6A51-4108-AA02-DFA0A04FC94B}">
                <ma14:wrappingTextBoxFlag xmlns:ma14="http://schemas.microsoft.com/office/mac/drawingml/2011/main" val="1"/>
              </a:ext>
            </a:extLst>
          </p:spPr>
          <p:txBody>
            <a:bodyPr lIns="25373" tIns="25373" rIns="25373" bIns="25373" anchor="ctr"/>
            <a:lstStyle/>
            <a:p>
              <a:pPr algn="ctr" defTabSz="171237">
                <a:lnSpc>
                  <a:spcPct val="90000"/>
                </a:lnSpc>
                <a:defRPr>
                  <a:uFillTx/>
                </a:defRPr>
              </a:pPr>
              <a:r>
                <a:rPr lang="en-US" sz="1200" dirty="0">
                  <a:latin typeface="Adobe Clean Light" charset="0"/>
                  <a:ea typeface="Adobe Clean Light" charset="0"/>
                  <a:cs typeface="Adobe Clean Light" charset="0"/>
                  <a:sym typeface="Adobe Clean Bold SemiCondensed"/>
                </a:rPr>
                <a:t>On-demand Services Dashboard</a:t>
              </a:r>
              <a:endParaRPr sz="1200" dirty="0">
                <a:latin typeface="Adobe Clean Light" charset="0"/>
                <a:ea typeface="Adobe Clean Light" charset="0"/>
                <a:cs typeface="Adobe Clean Light" charset="0"/>
                <a:sym typeface="Adobe Clean Bold SemiCondensed"/>
              </a:endParaRPr>
            </a:p>
          </p:txBody>
        </p:sp>
      </p:grpSp>
      <p:pic>
        <p:nvPicPr>
          <p:cNvPr id="30" name="Picture 29" descr="appimag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41235" y="3000944"/>
            <a:ext cx="953606" cy="1518830"/>
          </a:xfrm>
          <a:prstGeom prst="rect">
            <a:avLst/>
          </a:prstGeom>
        </p:spPr>
      </p:pic>
      <p:grpSp>
        <p:nvGrpSpPr>
          <p:cNvPr id="31" name="Group 30"/>
          <p:cNvGrpSpPr/>
          <p:nvPr/>
        </p:nvGrpSpPr>
        <p:grpSpPr>
          <a:xfrm>
            <a:off x="8926463" y="3129539"/>
            <a:ext cx="2056973" cy="1468394"/>
            <a:chOff x="5871510" y="5717634"/>
            <a:chExt cx="4115018" cy="2936788"/>
          </a:xfrm>
        </p:grpSpPr>
        <p:sp>
          <p:nvSpPr>
            <p:cNvPr id="32" name="TextBox 31"/>
            <p:cNvSpPr txBox="1"/>
            <p:nvPr/>
          </p:nvSpPr>
          <p:spPr>
            <a:xfrm>
              <a:off x="5871510" y="7915758"/>
              <a:ext cx="4115018" cy="738664"/>
            </a:xfrm>
            <a:prstGeom prst="rect">
              <a:avLst/>
            </a:prstGeom>
            <a:noFill/>
          </p:spPr>
          <p:txBody>
            <a:bodyPr wrap="none" rtlCol="0">
              <a:spAutoFit/>
            </a:bodyPr>
            <a:lstStyle/>
            <a:p>
              <a:pPr algn="ctr"/>
              <a:r>
                <a:rPr lang="en-US" dirty="0" smtClean="0">
                  <a:latin typeface="Adobe Clean Light" charset="0"/>
                  <a:ea typeface="Adobe Clean Light" charset="0"/>
                  <a:cs typeface="Adobe Clean Light" charset="0"/>
                </a:rPr>
                <a:t>On-demand Services</a:t>
              </a:r>
              <a:endParaRPr lang="en-US" dirty="0">
                <a:latin typeface="Adobe Clean Light" charset="0"/>
                <a:ea typeface="Adobe Clean Light" charset="0"/>
                <a:cs typeface="Adobe Clean Light" charset="0"/>
              </a:endParaRPr>
            </a:p>
          </p:txBody>
        </p:sp>
        <p:pic>
          <p:nvPicPr>
            <p:cNvPr id="33" name="Picture 32"/>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6883573" y="5717634"/>
              <a:ext cx="2090888" cy="2090888"/>
            </a:xfrm>
            <a:prstGeom prst="ellipse">
              <a:avLst/>
            </a:prstGeom>
          </p:spPr>
        </p:pic>
      </p:grpSp>
      <p:sp>
        <p:nvSpPr>
          <p:cNvPr id="25" name="Shape 261"/>
          <p:cNvSpPr/>
          <p:nvPr/>
        </p:nvSpPr>
        <p:spPr>
          <a:xfrm flipH="1">
            <a:off x="6246168" y="3696894"/>
            <a:ext cx="307562" cy="0"/>
          </a:xfrm>
          <a:prstGeom prst="line">
            <a:avLst/>
          </a:prstGeom>
          <a:ln w="762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9" name="Shape 261"/>
          <p:cNvSpPr/>
          <p:nvPr/>
        </p:nvSpPr>
        <p:spPr>
          <a:xfrm flipH="1">
            <a:off x="8863006" y="3690467"/>
            <a:ext cx="307562" cy="0"/>
          </a:xfrm>
          <a:prstGeom prst="line">
            <a:avLst/>
          </a:prstGeom>
          <a:ln w="762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34" name="Shape 261"/>
          <p:cNvSpPr/>
          <p:nvPr/>
        </p:nvSpPr>
        <p:spPr>
          <a:xfrm flipH="1">
            <a:off x="10676806" y="3690467"/>
            <a:ext cx="307562" cy="0"/>
          </a:xfrm>
          <a:prstGeom prst="line">
            <a:avLst/>
          </a:prstGeom>
          <a:ln w="762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8" name="Rectangle 27"/>
          <p:cNvSpPr/>
          <p:nvPr/>
        </p:nvSpPr>
        <p:spPr>
          <a:xfrm>
            <a:off x="6879958" y="3916827"/>
            <a:ext cx="1798789" cy="848152"/>
          </a:xfrm>
          <a:prstGeom prst="rect">
            <a:avLst/>
          </a:prstGeom>
          <a:ln/>
          <a:effectLst/>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137133" tIns="45710" rIns="45710" bIns="45710" numCol="1" spcCol="19046" rtlCol="0" anchor="ctr" anchorCtr="0">
            <a:noAutofit/>
          </a:bodyPr>
          <a:lstStyle/>
          <a:p>
            <a:pPr algn="ctr" defTabSz="914217" hangingPunct="0"/>
            <a:r>
              <a:rPr lang="en-US">
                <a:solidFill>
                  <a:srgbClr val="000000"/>
                </a:solidFill>
                <a:latin typeface="Adobe Clean Light" charset="0"/>
                <a:ea typeface="Adobe Clean Light" charset="0"/>
                <a:cs typeface="Adobe Clean Light" charset="0"/>
                <a:sym typeface="Adobe Clean"/>
              </a:rPr>
              <a:t>On-demand Services </a:t>
            </a:r>
            <a:r>
              <a:rPr lang="en-US" dirty="0">
                <a:solidFill>
                  <a:srgbClr val="000000"/>
                </a:solidFill>
                <a:latin typeface="Adobe Clean Light" charset="0"/>
                <a:ea typeface="Adobe Clean Light" charset="0"/>
                <a:cs typeface="Adobe Clean Light" charset="0"/>
                <a:sym typeface="Adobe Clean"/>
              </a:rPr>
              <a:t>API</a:t>
            </a:r>
          </a:p>
        </p:txBody>
      </p:sp>
      <p:pic>
        <p:nvPicPr>
          <p:cNvPr id="35" name="pasted-image.tiff"/>
          <p:cNvPicPr>
            <a:picLocks noChangeAspect="1"/>
          </p:cNvPicPr>
          <p:nvPr/>
        </p:nvPicPr>
        <p:blipFill>
          <a:blip r:embed="rId12">
            <a:extLst/>
          </a:blip>
          <a:stretch>
            <a:fillRect/>
          </a:stretch>
        </p:blipFill>
        <p:spPr>
          <a:xfrm>
            <a:off x="5451282" y="6000309"/>
            <a:ext cx="718270" cy="503171"/>
          </a:xfrm>
          <a:prstGeom prst="rect">
            <a:avLst/>
          </a:prstGeom>
          <a:ln w="12700">
            <a:miter lim="400000"/>
          </a:ln>
        </p:spPr>
      </p:pic>
      <p:pic>
        <p:nvPicPr>
          <p:cNvPr id="26" name="Picture 25"/>
          <p:cNvPicPr>
            <a:picLocks noChangeAspect="1"/>
          </p:cNvPicPr>
          <p:nvPr/>
        </p:nvPicPr>
        <p:blipFill>
          <a:blip r:embed="rId13"/>
          <a:stretch>
            <a:fillRect/>
          </a:stretch>
        </p:blipFill>
        <p:spPr>
          <a:xfrm>
            <a:off x="5444027" y="4922415"/>
            <a:ext cx="725526" cy="396279"/>
          </a:xfrm>
          <a:prstGeom prst="rect">
            <a:avLst/>
          </a:prstGeom>
        </p:spPr>
      </p:pic>
      <p:pic>
        <p:nvPicPr>
          <p:cNvPr id="3" name="Picture 2"/>
          <p:cNvPicPr>
            <a:picLocks noChangeAspect="1"/>
          </p:cNvPicPr>
          <p:nvPr/>
        </p:nvPicPr>
        <p:blipFill>
          <a:blip r:embed="rId14"/>
          <a:stretch>
            <a:fillRect/>
          </a:stretch>
        </p:blipFill>
        <p:spPr>
          <a:xfrm>
            <a:off x="5455332" y="5351791"/>
            <a:ext cx="607938" cy="610174"/>
          </a:xfrm>
          <a:prstGeom prst="rect">
            <a:avLst/>
          </a:prstGeom>
        </p:spPr>
      </p:pic>
    </p:spTree>
    <p:extLst>
      <p:ext uri="{BB962C8B-B14F-4D97-AF65-F5344CB8AC3E}">
        <p14:creationId xmlns:p14="http://schemas.microsoft.com/office/powerpoint/2010/main" val="744555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86" y="1427441"/>
            <a:ext cx="7410063" cy="4623395"/>
          </a:xfrm>
          <a:prstGeom prst="rect">
            <a:avLst/>
          </a:prstGeom>
          <a:effectLst>
            <a:outerShdw blurRad="292100" dist="139700" dir="2700000" algn="tl" rotWithShape="0">
              <a:prstClr val="black">
                <a:alpha val="40000"/>
              </a:prstClr>
            </a:outerShdw>
          </a:effectLst>
        </p:spPr>
      </p:pic>
      <p:sp>
        <p:nvSpPr>
          <p:cNvPr id="4" name="Title 3"/>
          <p:cNvSpPr>
            <a:spLocks noGrp="1"/>
          </p:cNvSpPr>
          <p:nvPr>
            <p:ph type="title"/>
          </p:nvPr>
        </p:nvSpPr>
        <p:spPr/>
        <p:txBody>
          <a:bodyPr>
            <a:normAutofit fontScale="90000"/>
          </a:bodyPr>
          <a:lstStyle/>
          <a:p>
            <a:r>
              <a:rPr lang="en-US" dirty="0" smtClean="0"/>
              <a:t>Update Applications with the push of a button</a:t>
            </a:r>
            <a:endParaRPr lang="en-US" dirty="0"/>
          </a:p>
        </p:txBody>
      </p:sp>
      <p:sp>
        <p:nvSpPr>
          <p:cNvPr id="7" name="Shape 175"/>
          <p:cNvSpPr/>
          <p:nvPr/>
        </p:nvSpPr>
        <p:spPr>
          <a:xfrm>
            <a:off x="393701" y="1231277"/>
            <a:ext cx="4071629" cy="13234371"/>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Content and navigation screen updates delivered into the app without making a trip through any app store</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Efficient app updates through global CDN</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endParaRPr lang="en-US" dirty="0"/>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endParaRPr lang="en-US" dirty="0" smtClean="0"/>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endParaRPr dirty="0"/>
          </a:p>
        </p:txBody>
      </p:sp>
      <p:sp>
        <p:nvSpPr>
          <p:cNvPr id="3" name="Oval 2"/>
          <p:cNvSpPr/>
          <p:nvPr/>
        </p:nvSpPr>
        <p:spPr>
          <a:xfrm>
            <a:off x="7947392" y="2027949"/>
            <a:ext cx="1054802" cy="519322"/>
          </a:xfrm>
          <a:prstGeom prst="ellipse">
            <a:avLst/>
          </a:prstGeom>
          <a:noFill/>
          <a:ln w="50800" cap="flat">
            <a:solidFill>
              <a:schemeClr val="accent6"/>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ctr">
            <a:spAutoFit/>
          </a:bodyPr>
          <a:lstStyle/>
          <a:p>
            <a:pPr defTabSz="914217" hangingPunct="0"/>
            <a:endParaRPr lang="en-US">
              <a:solidFill>
                <a:srgbClr val="000000"/>
              </a:solidFill>
              <a:latin typeface="Adobe Clean"/>
              <a:ea typeface="Adobe Clean"/>
              <a:cs typeface="Adobe Clean"/>
              <a:sym typeface="Adobe Clean"/>
            </a:endParaRPr>
          </a:p>
        </p:txBody>
      </p:sp>
    </p:spTree>
    <p:extLst>
      <p:ext uri="{BB962C8B-B14F-4D97-AF65-F5344CB8AC3E}">
        <p14:creationId xmlns:p14="http://schemas.microsoft.com/office/powerpoint/2010/main" val="6283252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Ongoing Application Lifecycle Management</a:t>
            </a:r>
            <a:endParaRPr lang="en-US" dirty="0"/>
          </a:p>
        </p:txBody>
      </p:sp>
      <p:graphicFrame>
        <p:nvGraphicFramePr>
          <p:cNvPr id="4" name="Diagram 3"/>
          <p:cNvGraphicFramePr/>
          <p:nvPr>
            <p:extLst>
              <p:ext uri="{D42A27DB-BD31-4B8C-83A1-F6EECF244321}">
                <p14:modId xmlns:p14="http://schemas.microsoft.com/office/powerpoint/2010/main" val="3283165636"/>
              </p:ext>
            </p:extLst>
          </p:nvPr>
        </p:nvGraphicFramePr>
        <p:xfrm>
          <a:off x="5214108" y="719667"/>
          <a:ext cx="66732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hape 175"/>
          <p:cNvSpPr/>
          <p:nvPr/>
        </p:nvSpPr>
        <p:spPr>
          <a:xfrm>
            <a:off x="310990" y="1740068"/>
            <a:ext cx="5427915" cy="10972213"/>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Marketers are in-control of on-going application lifecycle management</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Rapidly update application content</a:t>
            </a:r>
            <a:endParaRPr lang="en-US" dirty="0"/>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Send notifications and in-app messages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Understand application usage / analytics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Optimize content based on analytics</a:t>
            </a:r>
          </a:p>
        </p:txBody>
      </p:sp>
    </p:spTree>
    <p:extLst>
      <p:ext uri="{BB962C8B-B14F-4D97-AF65-F5344CB8AC3E}">
        <p14:creationId xmlns:p14="http://schemas.microsoft.com/office/powerpoint/2010/main" val="40842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 r="-3135" b="58083"/>
          <a:stretch/>
        </p:blipFill>
        <p:spPr>
          <a:xfrm>
            <a:off x="353313" y="1861477"/>
            <a:ext cx="4340419" cy="2874646"/>
          </a:xfrm>
          <a:prstGeom prst="rect">
            <a:avLst/>
          </a:prstGeom>
          <a:effectLst>
            <a:outerShdw blurRad="292100" dist="139700" dir="2700000" algn="tl" rotWithShape="0">
              <a:prstClr val="black">
                <a:alpha val="40000"/>
              </a:prstClr>
            </a:outerShdw>
          </a:effectLst>
        </p:spPr>
      </p:pic>
      <p:grpSp>
        <p:nvGrpSpPr>
          <p:cNvPr id="10" name="Group 9"/>
          <p:cNvGrpSpPr/>
          <p:nvPr/>
        </p:nvGrpSpPr>
        <p:grpSpPr>
          <a:xfrm>
            <a:off x="5262520" y="1609814"/>
            <a:ext cx="6624839" cy="1452480"/>
            <a:chOff x="5600400" y="3766488"/>
            <a:chExt cx="6479054" cy="1452480"/>
          </a:xfrm>
        </p:grpSpPr>
        <p:sp>
          <p:nvSpPr>
            <p:cNvPr id="3" name="TextBox 2"/>
            <p:cNvSpPr txBox="1"/>
            <p:nvPr/>
          </p:nvSpPr>
          <p:spPr>
            <a:xfrm>
              <a:off x="6631233" y="4018639"/>
              <a:ext cx="5448221" cy="1200329"/>
            </a:xfrm>
            <a:prstGeom prst="rect">
              <a:avLst/>
            </a:prstGeom>
            <a:noFill/>
          </p:spPr>
          <p:txBody>
            <a:bodyPr wrap="square" rtlCol="0">
              <a:spAutoFit/>
            </a:bodyPr>
            <a:lstStyle/>
            <a:p>
              <a:r>
                <a:rPr lang="en-US" b="1" dirty="0">
                  <a:solidFill>
                    <a:schemeClr val="tx1"/>
                  </a:solidFill>
                  <a:latin typeface="Adobe Clean Light" charset="0"/>
                  <a:ea typeface="Adobe Clean Light" charset="0"/>
                  <a:cs typeface="Adobe Clean Light" charset="0"/>
                </a:rPr>
                <a:t>2</a:t>
              </a:r>
              <a:r>
                <a:rPr lang="en-US" dirty="0">
                  <a:solidFill>
                    <a:schemeClr val="tx1"/>
                  </a:solidFill>
                  <a:latin typeface="Adobe Clean Light" charset="0"/>
                  <a:ea typeface="Adobe Clean Light" charset="0"/>
                  <a:cs typeface="Adobe Clean Light" charset="0"/>
                </a:rPr>
                <a:t> – Leverage native device and OS features through the Cordova Plug-in API and an included set of bundled plug-ins to access the file system, camera, calendar, accelerometer, GPS, and application </a:t>
              </a:r>
              <a:r>
                <a:rPr lang="en-US" dirty="0" smtClean="0">
                  <a:solidFill>
                    <a:schemeClr val="tx1"/>
                  </a:solidFill>
                  <a:latin typeface="Adobe Clean Light" charset="0"/>
                  <a:ea typeface="Adobe Clean Light" charset="0"/>
                  <a:cs typeface="Adobe Clean Light" charset="0"/>
                </a:rPr>
                <a:t>data.</a:t>
              </a:r>
              <a:endParaRPr lang="en-US" dirty="0">
                <a:solidFill>
                  <a:schemeClr val="tx1"/>
                </a:solidFill>
                <a:latin typeface="Adobe Clean Light" charset="0"/>
                <a:ea typeface="Adobe Clean Light" charset="0"/>
                <a:cs typeface="Adobe Clean Light"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00400" y="3766488"/>
              <a:ext cx="600485" cy="1123260"/>
            </a:xfrm>
            <a:prstGeom prst="rect">
              <a:avLst/>
            </a:prstGeom>
          </p:spPr>
        </p:pic>
      </p:grpSp>
      <p:grpSp>
        <p:nvGrpSpPr>
          <p:cNvPr id="21" name="Group 20"/>
          <p:cNvGrpSpPr/>
          <p:nvPr/>
        </p:nvGrpSpPr>
        <p:grpSpPr>
          <a:xfrm>
            <a:off x="5133139" y="3434961"/>
            <a:ext cx="6889711" cy="966494"/>
            <a:chOff x="5297319" y="1768487"/>
            <a:chExt cx="6891506" cy="966494"/>
          </a:xfrm>
        </p:grpSpPr>
        <p:sp>
          <p:nvSpPr>
            <p:cNvPr id="15" name="Rectangle 14"/>
            <p:cNvSpPr/>
            <p:nvPr/>
          </p:nvSpPr>
          <p:spPr>
            <a:xfrm>
              <a:off x="6539693" y="1768487"/>
              <a:ext cx="5649132" cy="923330"/>
            </a:xfrm>
            <a:prstGeom prst="rect">
              <a:avLst/>
            </a:prstGeom>
          </p:spPr>
          <p:txBody>
            <a:bodyPr wrap="square">
              <a:spAutoFit/>
            </a:bodyPr>
            <a:lstStyle/>
            <a:p>
              <a:r>
                <a:rPr lang="en-US" b="1" dirty="0" smtClean="0">
                  <a:solidFill>
                    <a:schemeClr val="tx1"/>
                  </a:solidFill>
                  <a:latin typeface="Adobe Clean Light" charset="0"/>
                  <a:ea typeface="Adobe Clean Light" charset="0"/>
                  <a:cs typeface="Adobe Clean Light" charset="0"/>
                </a:rPr>
                <a:t>3</a:t>
              </a:r>
              <a:r>
                <a:rPr lang="en-US" dirty="0" smtClean="0">
                  <a:solidFill>
                    <a:schemeClr val="tx1"/>
                  </a:solidFill>
                  <a:latin typeface="Adobe Clean Light" charset="0"/>
                  <a:ea typeface="Adobe Clean Light" charset="0"/>
                  <a:cs typeface="Adobe Clean Light" charset="0"/>
                </a:rPr>
                <a:t> </a:t>
              </a:r>
              <a:r>
                <a:rPr lang="en-US" dirty="0">
                  <a:solidFill>
                    <a:schemeClr val="tx1"/>
                  </a:solidFill>
                  <a:latin typeface="Adobe Clean Light" charset="0"/>
                  <a:ea typeface="Adobe Clean Light" charset="0"/>
                  <a:cs typeface="Adobe Clean Light" charset="0"/>
                </a:rPr>
                <a:t>– </a:t>
              </a:r>
              <a:r>
                <a:rPr lang="en-US" dirty="0" smtClean="0">
                  <a:solidFill>
                    <a:schemeClr val="tx1"/>
                  </a:solidFill>
                  <a:latin typeface="Adobe Clean Light" charset="0"/>
                  <a:ea typeface="Adobe Clean Light" charset="0"/>
                  <a:cs typeface="Adobe Clean Light" charset="0"/>
                </a:rPr>
                <a:t>Create custom </a:t>
              </a:r>
              <a:r>
                <a:rPr lang="en-US" dirty="0">
                  <a:solidFill>
                    <a:schemeClr val="tx1"/>
                  </a:solidFill>
                  <a:latin typeface="Adobe Clean Light" charset="0"/>
                  <a:ea typeface="Adobe Clean Light" charset="0"/>
                  <a:cs typeface="Adobe Clean Light" charset="0"/>
                </a:rPr>
                <a:t>screen components and templates within AEM and </a:t>
              </a:r>
              <a:r>
                <a:rPr lang="en-US" dirty="0" smtClean="0">
                  <a:solidFill>
                    <a:schemeClr val="tx1"/>
                  </a:solidFill>
                  <a:latin typeface="Adobe Clean Light" charset="0"/>
                  <a:ea typeface="Adobe Clean Light" charset="0"/>
                  <a:cs typeface="Adobe Clean Light" charset="0"/>
                </a:rPr>
                <a:t>deliver them </a:t>
              </a:r>
              <a:r>
                <a:rPr lang="en-US" dirty="0">
                  <a:solidFill>
                    <a:schemeClr val="tx1"/>
                  </a:solidFill>
                  <a:latin typeface="Adobe Clean Light" charset="0"/>
                  <a:ea typeface="Adobe Clean Light" charset="0"/>
                  <a:cs typeface="Adobe Clean Light" charset="0"/>
                </a:rPr>
                <a:t>into your apps (requires </a:t>
              </a:r>
              <a:r>
                <a:rPr lang="en-US" dirty="0" smtClean="0">
                  <a:solidFill>
                    <a:schemeClr val="tx1"/>
                  </a:solidFill>
                  <a:latin typeface="Adobe Clean Light" charset="0"/>
                  <a:ea typeface="Adobe Clean Light" charset="0"/>
                  <a:cs typeface="Adobe Clean Light" charset="0"/>
                </a:rPr>
                <a:t>AEM </a:t>
              </a:r>
              <a:r>
                <a:rPr lang="en-US" dirty="0">
                  <a:solidFill>
                    <a:schemeClr val="tx1"/>
                  </a:solidFill>
                  <a:latin typeface="Adobe Clean Light" charset="0"/>
                  <a:ea typeface="Adobe Clean Light" charset="0"/>
                  <a:cs typeface="Adobe Clean Light" charset="0"/>
                </a:rPr>
                <a:t>Authoring).</a:t>
              </a:r>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297319" y="1768487"/>
              <a:ext cx="966494" cy="966494"/>
            </a:xfrm>
            <a:prstGeom prst="ellipse">
              <a:avLst/>
            </a:prstGeom>
            <a:effectLst>
              <a:outerShdw blurRad="292100" dist="139700" dir="2700000" algn="tl" rotWithShape="0">
                <a:prstClr val="black">
                  <a:alpha val="40000"/>
                </a:prstClr>
              </a:outerShdw>
            </a:effectLst>
          </p:spPr>
        </p:pic>
      </p:grpSp>
      <p:sp>
        <p:nvSpPr>
          <p:cNvPr id="18" name="TextBox 17"/>
          <p:cNvSpPr txBox="1"/>
          <p:nvPr/>
        </p:nvSpPr>
        <p:spPr>
          <a:xfrm>
            <a:off x="514480" y="4773639"/>
            <a:ext cx="4251260" cy="877163"/>
          </a:xfrm>
          <a:prstGeom prst="rect">
            <a:avLst/>
          </a:prstGeom>
          <a:noFill/>
        </p:spPr>
        <p:txBody>
          <a:bodyPr wrap="square" lIns="45711" tIns="22855" rIns="45711" bIns="22855" rtlCol="0">
            <a:spAutoFit/>
          </a:bodyPr>
          <a:lstStyle/>
          <a:p>
            <a:r>
              <a:rPr lang="en-US" b="1" dirty="0">
                <a:solidFill>
                  <a:schemeClr val="tx1"/>
                </a:solidFill>
                <a:latin typeface="Adobe Clean Light" charset="0"/>
                <a:ea typeface="Adobe Clean Light" charset="0"/>
                <a:cs typeface="Adobe Clean Light" charset="0"/>
              </a:rPr>
              <a:t>1</a:t>
            </a:r>
            <a:r>
              <a:rPr lang="en-US" dirty="0">
                <a:solidFill>
                  <a:schemeClr val="tx1"/>
                </a:solidFill>
                <a:latin typeface="Adobe Clean Light" charset="0"/>
                <a:ea typeface="Adobe Clean Light" charset="0"/>
                <a:cs typeface="Adobe Clean Light" charset="0"/>
              </a:rPr>
              <a:t> – Leverage the out-of-the-box solution to get to market quickly with a highly-configurable pre-built application UI.</a:t>
            </a:r>
          </a:p>
        </p:txBody>
      </p:sp>
      <p:sp>
        <p:nvSpPr>
          <p:cNvPr id="6" name="Rectangle 5"/>
          <p:cNvSpPr/>
          <p:nvPr/>
        </p:nvSpPr>
        <p:spPr>
          <a:xfrm>
            <a:off x="6444224" y="5090317"/>
            <a:ext cx="4992686" cy="600165"/>
          </a:xfrm>
          <a:prstGeom prst="rect">
            <a:avLst/>
          </a:prstGeom>
        </p:spPr>
        <p:txBody>
          <a:bodyPr wrap="square" lIns="45711" tIns="22855" rIns="45711" bIns="22855">
            <a:spAutoFit/>
          </a:bodyPr>
          <a:lstStyle/>
          <a:p>
            <a:r>
              <a:rPr lang="en-US" b="1" dirty="0" smtClean="0">
                <a:solidFill>
                  <a:schemeClr val="tx1"/>
                </a:solidFill>
                <a:latin typeface="Adobe Clean Light" charset="0"/>
                <a:ea typeface="Adobe Clean Light" charset="0"/>
                <a:cs typeface="Adobe Clean Light" charset="0"/>
              </a:rPr>
              <a:t>4</a:t>
            </a:r>
            <a:r>
              <a:rPr lang="en-US" dirty="0" smtClean="0">
                <a:solidFill>
                  <a:schemeClr val="tx1"/>
                </a:solidFill>
                <a:latin typeface="Adobe Clean Light" charset="0"/>
                <a:ea typeface="Adobe Clean Light" charset="0"/>
                <a:cs typeface="Adobe Clean Light" charset="0"/>
              </a:rPr>
              <a:t> </a:t>
            </a:r>
            <a:r>
              <a:rPr lang="en-US" dirty="0">
                <a:solidFill>
                  <a:schemeClr val="tx1"/>
                </a:solidFill>
                <a:latin typeface="Adobe Clean Light" charset="0"/>
                <a:ea typeface="Adobe Clean Light" charset="0"/>
                <a:cs typeface="Adobe Clean Light" charset="0"/>
              </a:rPr>
              <a:t>– Build your own custom plug-ins and include them into your </a:t>
            </a:r>
            <a:r>
              <a:rPr lang="en-US" dirty="0" smtClean="0">
                <a:solidFill>
                  <a:schemeClr val="tx1"/>
                </a:solidFill>
                <a:latin typeface="Adobe Clean Light" charset="0"/>
                <a:ea typeface="Adobe Clean Light" charset="0"/>
                <a:cs typeface="Adobe Clean Light" charset="0"/>
              </a:rPr>
              <a:t>apps (e.g., transactional capabilities) (Q3)</a:t>
            </a:r>
            <a:endParaRPr lang="en-US" dirty="0">
              <a:solidFill>
                <a:schemeClr val="tx1"/>
              </a:solidFill>
              <a:latin typeface="Adobe Clean Light" charset="0"/>
              <a:ea typeface="Adobe Clean Light" charset="0"/>
              <a:cs typeface="Adobe Clean Light" charset="0"/>
            </a:endParaRPr>
          </a:p>
        </p:txBody>
      </p:sp>
      <p:sp>
        <p:nvSpPr>
          <p:cNvPr id="4" name="Title 3"/>
          <p:cNvSpPr>
            <a:spLocks noGrp="1"/>
          </p:cNvSpPr>
          <p:nvPr>
            <p:ph type="title"/>
          </p:nvPr>
        </p:nvSpPr>
        <p:spPr/>
        <p:txBody>
          <a:bodyPr>
            <a:normAutofit fontScale="90000"/>
          </a:bodyPr>
          <a:lstStyle/>
          <a:p>
            <a:r>
              <a:rPr lang="en-US" dirty="0" smtClean="0"/>
              <a:t>Extend the AEM Mobile application runtime</a:t>
            </a:r>
            <a:endParaRPr lang="en-US" dirty="0"/>
          </a:p>
        </p:txBody>
      </p:sp>
      <p:pic>
        <p:nvPicPr>
          <p:cNvPr id="5" name="Picture 4"/>
          <p:cNvPicPr>
            <a:picLocks noChangeAspect="1"/>
          </p:cNvPicPr>
          <p:nvPr/>
        </p:nvPicPr>
        <p:blipFill>
          <a:blip r:embed="rId6"/>
          <a:stretch>
            <a:fillRect/>
          </a:stretch>
        </p:blipFill>
        <p:spPr>
          <a:xfrm>
            <a:off x="5133139" y="4890871"/>
            <a:ext cx="1130185" cy="1271789"/>
          </a:xfrm>
          <a:prstGeom prst="rect">
            <a:avLst/>
          </a:prstGeom>
        </p:spPr>
      </p:pic>
    </p:spTree>
    <p:extLst>
      <p:ext uri="{BB962C8B-B14F-4D97-AF65-F5344CB8AC3E}">
        <p14:creationId xmlns:p14="http://schemas.microsoft.com/office/powerpoint/2010/main" val="32513497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a:t>
            </a:r>
            <a:endParaRPr lang="en-US" dirty="0"/>
          </a:p>
        </p:txBody>
      </p:sp>
      <p:sp>
        <p:nvSpPr>
          <p:cNvPr id="5" name="Rectangle 4"/>
          <p:cNvSpPr/>
          <p:nvPr/>
        </p:nvSpPr>
        <p:spPr>
          <a:xfrm>
            <a:off x="2414325" y="2460703"/>
            <a:ext cx="6094413" cy="1708160"/>
          </a:xfrm>
          <a:prstGeom prst="rect">
            <a:avLst/>
          </a:prstGeom>
        </p:spPr>
        <p:txBody>
          <a:bodyPr lIns="45711" tIns="22855" rIns="45711" bIns="22855">
            <a:spAutoFit/>
          </a:bodyPr>
          <a:lstStyle/>
          <a:p>
            <a:r>
              <a:rPr lang="en-US" sz="3600" dirty="0">
                <a:solidFill>
                  <a:schemeClr val="tx2"/>
                </a:solidFill>
                <a:latin typeface="Adobe Clean Light" charset="0"/>
                <a:ea typeface="Adobe Clean Light" charset="0"/>
                <a:cs typeface="Adobe Clean Light" charset="0"/>
              </a:rPr>
              <a:t>1 – Build New Apps</a:t>
            </a:r>
          </a:p>
          <a:p>
            <a:endParaRPr lang="en-US" sz="3600" dirty="0">
              <a:latin typeface="Adobe Clean Light" charset="0"/>
              <a:ea typeface="Adobe Clean Light" charset="0"/>
              <a:cs typeface="Adobe Clean Light" charset="0"/>
            </a:endParaRPr>
          </a:p>
          <a:p>
            <a:r>
              <a:rPr lang="en-US" sz="3600" dirty="0">
                <a:latin typeface="Adobe Clean Light" charset="0"/>
                <a:ea typeface="Adobe Clean Light" charset="0"/>
                <a:cs typeface="Adobe Clean Light" charset="0"/>
              </a:rPr>
              <a:t>2 – Manage Existing Apps</a:t>
            </a:r>
          </a:p>
        </p:txBody>
      </p:sp>
    </p:spTree>
    <p:extLst>
      <p:ext uri="{BB962C8B-B14F-4D97-AF65-F5344CB8AC3E}">
        <p14:creationId xmlns:p14="http://schemas.microsoft.com/office/powerpoint/2010/main" val="48103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Manage Existing Applications</a:t>
            </a:r>
            <a:endParaRPr lang="en-US" dirty="0"/>
          </a:p>
        </p:txBody>
      </p:sp>
      <p:graphicFrame>
        <p:nvGraphicFramePr>
          <p:cNvPr id="4" name="Diagram 3"/>
          <p:cNvGraphicFramePr/>
          <p:nvPr>
            <p:extLst>
              <p:ext uri="{D42A27DB-BD31-4B8C-83A1-F6EECF244321}">
                <p14:modId xmlns:p14="http://schemas.microsoft.com/office/powerpoint/2010/main" val="1356188474"/>
              </p:ext>
            </p:extLst>
          </p:nvPr>
        </p:nvGraphicFramePr>
        <p:xfrm>
          <a:off x="310990" y="719667"/>
          <a:ext cx="1157636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8140074" y="4856998"/>
            <a:ext cx="1062041" cy="323166"/>
          </a:xfrm>
          <a:prstGeom prst="rect">
            <a:avLst/>
          </a:prstGeom>
        </p:spPr>
        <p:txBody>
          <a:bodyPr wrap="square" lIns="45711" tIns="22855" rIns="45711" bIns="22855">
            <a:spAutoFit/>
          </a:bodyPr>
          <a:lstStyle/>
          <a:p>
            <a:pPr lvl="0" algn="ctr"/>
            <a:r>
              <a:rPr lang="en-US" dirty="0" smtClean="0">
                <a:solidFill>
                  <a:schemeClr val="tx1"/>
                </a:solidFill>
                <a:latin typeface="Adobe Clean Light" charset="0"/>
                <a:ea typeface="Adobe Clean Light" charset="0"/>
                <a:cs typeface="Adobe Clean Light" charset="0"/>
              </a:rPr>
              <a:t>Marketer</a:t>
            </a:r>
            <a:endParaRPr lang="en-US" dirty="0">
              <a:latin typeface="Adobe Clean Light" charset="0"/>
              <a:ea typeface="Adobe Clean Light" charset="0"/>
              <a:cs typeface="Adobe Clean Light" charset="0"/>
            </a:endParaRPr>
          </a:p>
        </p:txBody>
      </p:sp>
      <p:cxnSp>
        <p:nvCxnSpPr>
          <p:cNvPr id="9" name="Straight Connector 8"/>
          <p:cNvCxnSpPr/>
          <p:nvPr/>
        </p:nvCxnSpPr>
        <p:spPr>
          <a:xfrm flipV="1">
            <a:off x="6338637" y="5035512"/>
            <a:ext cx="1801437" cy="1"/>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flipV="1">
            <a:off x="9202115" y="5035512"/>
            <a:ext cx="1756843" cy="8465"/>
          </a:xfrm>
          <a:prstGeom prst="line">
            <a:avLst/>
          </a:prstGeom>
          <a:noFill/>
          <a:ln w="50800" cap="flat">
            <a:solidFill>
              <a:schemeClr val="tx1"/>
            </a:solidFill>
            <a:prstDash val="solid"/>
            <a:round/>
            <a:tail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1" name="Straight Connector 10"/>
          <p:cNvCxnSpPr/>
          <p:nvPr/>
        </p:nvCxnSpPr>
        <p:spPr>
          <a:xfrm>
            <a:off x="750447" y="5035512"/>
            <a:ext cx="1615620" cy="0"/>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flipV="1">
            <a:off x="3541665" y="5035512"/>
            <a:ext cx="1714766" cy="1"/>
          </a:xfrm>
          <a:prstGeom prst="line">
            <a:avLst/>
          </a:prstGeom>
          <a:noFill/>
          <a:ln w="50800" cap="flat">
            <a:solidFill>
              <a:schemeClr val="tx1"/>
            </a:solidFill>
            <a:prstDash val="solid"/>
            <a:round/>
            <a:tail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13" name="Rectangle 12"/>
          <p:cNvSpPr/>
          <p:nvPr/>
        </p:nvSpPr>
        <p:spPr>
          <a:xfrm>
            <a:off x="2366067" y="4873929"/>
            <a:ext cx="1175598" cy="323166"/>
          </a:xfrm>
          <a:prstGeom prst="rect">
            <a:avLst/>
          </a:prstGeom>
        </p:spPr>
        <p:txBody>
          <a:bodyPr wrap="square" lIns="45711" tIns="22855" rIns="45711" bIns="22855">
            <a:spAutoFit/>
          </a:bodyPr>
          <a:lstStyle/>
          <a:p>
            <a:pPr lvl="0" algn="ctr"/>
            <a:r>
              <a:rPr lang="en-US" dirty="0" smtClean="0">
                <a:solidFill>
                  <a:schemeClr val="tx1"/>
                </a:solidFill>
                <a:latin typeface="Adobe Clean Light" charset="0"/>
                <a:ea typeface="Adobe Clean Light" charset="0"/>
                <a:cs typeface="Adobe Clean Light" charset="0"/>
              </a:rPr>
              <a:t>Developer</a:t>
            </a:r>
            <a:endParaRPr lang="en-US" dirty="0">
              <a:latin typeface="Adobe Clean Light" charset="0"/>
              <a:ea typeface="Adobe Clean Light" charset="0"/>
              <a:cs typeface="Adobe Clean Light" charset="0"/>
            </a:endParaRPr>
          </a:p>
        </p:txBody>
      </p:sp>
    </p:spTree>
    <p:extLst>
      <p:ext uri="{BB962C8B-B14F-4D97-AF65-F5344CB8AC3E}">
        <p14:creationId xmlns:p14="http://schemas.microsoft.com/office/powerpoint/2010/main" val="427612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Import and Manage Existing Applications</a:t>
            </a:r>
            <a:endParaRPr lang="en-US" dirty="0"/>
          </a:p>
        </p:txBody>
      </p:sp>
      <p:sp>
        <p:nvSpPr>
          <p:cNvPr id="3" name="Slide Number Placeholder 2"/>
          <p:cNvSpPr>
            <a:spLocks noGrp="1"/>
          </p:cNvSpPr>
          <p:nvPr>
            <p:ph type="sldNum" sz="quarter" idx="2"/>
          </p:nvPr>
        </p:nvSpPr>
        <p:spPr/>
        <p:txBody>
          <a:bodyPr/>
          <a:lstStyle/>
          <a:p>
            <a:pPr algn="ctr"/>
            <a:fld id="{90156F56-D5AE-4C6F-B826-C69D1BC521BB}" type="slidenum">
              <a:rPr lang="en-US" smtClean="0"/>
              <a:pPr algn="ctr"/>
              <a:t>56</a:t>
            </a:fld>
            <a:endParaRPr lang="en-US" dirty="0"/>
          </a:p>
        </p:txBody>
      </p:sp>
      <p:sp>
        <p:nvSpPr>
          <p:cNvPr id="7" name="Picture Placeholder 6"/>
          <p:cNvSpPr>
            <a:spLocks noGrp="1"/>
          </p:cNvSpPr>
          <p:nvPr>
            <p:ph type="pic" sz="quarter" idx="13"/>
          </p:nvPr>
        </p:nvSpPr>
        <p:spPr/>
      </p:sp>
      <p:grpSp>
        <p:nvGrpSpPr>
          <p:cNvPr id="8" name="Group 7"/>
          <p:cNvGrpSpPr/>
          <p:nvPr/>
        </p:nvGrpSpPr>
        <p:grpSpPr>
          <a:xfrm>
            <a:off x="2327102" y="4875618"/>
            <a:ext cx="1296123" cy="1296461"/>
            <a:chOff x="4655416" y="9751235"/>
            <a:chExt cx="2592922" cy="2592922"/>
          </a:xfrm>
        </p:grpSpPr>
        <p:sp>
          <p:nvSpPr>
            <p:cNvPr id="22" name="Rounded Rectangle 21"/>
            <p:cNvSpPr/>
            <p:nvPr/>
          </p:nvSpPr>
          <p:spPr>
            <a:xfrm rot="10800000">
              <a:off x="4661047" y="9751235"/>
              <a:ext cx="2568308" cy="2556392"/>
            </a:xfrm>
            <a:prstGeom prst="roundRect">
              <a:avLst/>
            </a:prstGeom>
            <a:gradFill>
              <a:gsLst>
                <a:gs pos="0">
                  <a:srgbClr val="18D6FD"/>
                </a:gs>
                <a:gs pos="25000">
                  <a:srgbClr val="1BC2FB"/>
                </a:gs>
                <a:gs pos="80000">
                  <a:srgbClr val="1C7DF3"/>
                </a:gs>
                <a:gs pos="100000">
                  <a:srgbClr val="1E63F0"/>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600"/>
            </a:p>
          </p:txBody>
        </p:sp>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416" y="9751235"/>
              <a:ext cx="2592922" cy="2592922"/>
            </a:xfrm>
            <a:prstGeom prst="rect">
              <a:avLst/>
            </a:prstGeom>
          </p:spPr>
        </p:pic>
      </p:grpSp>
      <p:sp>
        <p:nvSpPr>
          <p:cNvPr id="48" name="TextBox 47"/>
          <p:cNvSpPr txBox="1"/>
          <p:nvPr/>
        </p:nvSpPr>
        <p:spPr>
          <a:xfrm>
            <a:off x="3931131" y="1636992"/>
            <a:ext cx="6821566" cy="323166"/>
          </a:xfrm>
          <a:prstGeom prst="rect">
            <a:avLst/>
          </a:prstGeom>
          <a:noFill/>
        </p:spPr>
        <p:txBody>
          <a:bodyPr wrap="none" lIns="45711" tIns="22855" rIns="45711" bIns="22855" rtlCol="0">
            <a:spAutoFit/>
          </a:bodyPr>
          <a:lstStyle/>
          <a:p>
            <a:pPr marL="285693" indent="-285693">
              <a:buFont typeface="Arial" charset="0"/>
              <a:buChar char="•"/>
            </a:pPr>
            <a:r>
              <a:rPr lang="en-US" dirty="0" smtClean="0">
                <a:solidFill>
                  <a:schemeClr val="tx1"/>
                </a:solidFill>
                <a:latin typeface="Adobe Clean Light"/>
                <a:cs typeface="Adobe Clean Light"/>
              </a:rPr>
              <a:t>Content management features built into the AEM Mobile app runtime</a:t>
            </a:r>
          </a:p>
        </p:txBody>
      </p:sp>
      <p:sp>
        <p:nvSpPr>
          <p:cNvPr id="28" name="Rectangle 27"/>
          <p:cNvSpPr/>
          <p:nvPr/>
        </p:nvSpPr>
        <p:spPr>
          <a:xfrm>
            <a:off x="138728" y="5291896"/>
            <a:ext cx="2029835" cy="538609"/>
          </a:xfrm>
          <a:prstGeom prst="rect">
            <a:avLst/>
          </a:prstGeom>
        </p:spPr>
        <p:txBody>
          <a:bodyPr wrap="none" lIns="45711" tIns="22855" rIns="45711" bIns="22855">
            <a:spAutoFit/>
          </a:bodyPr>
          <a:lstStyle/>
          <a:p>
            <a:pPr algn="ctr"/>
            <a:r>
              <a:rPr lang="en-US" sz="1600" dirty="0">
                <a:latin typeface="Adobe Clean Light"/>
                <a:cs typeface="Adobe Clean Light"/>
              </a:rPr>
              <a:t>Existing Native Apps</a:t>
            </a:r>
          </a:p>
          <a:p>
            <a:pPr algn="ctr"/>
            <a:r>
              <a:rPr lang="en-US" sz="1600" dirty="0">
                <a:latin typeface="Adobe Clean Light"/>
                <a:cs typeface="Adobe Clean Light"/>
              </a:rPr>
              <a:t>(iOS, Android, Windows)</a:t>
            </a:r>
            <a:endParaRPr lang="en-US" sz="1600" dirty="0"/>
          </a:p>
        </p:txBody>
      </p:sp>
      <p:sp>
        <p:nvSpPr>
          <p:cNvPr id="49" name="Rectangle 48"/>
          <p:cNvSpPr/>
          <p:nvPr/>
        </p:nvSpPr>
        <p:spPr>
          <a:xfrm>
            <a:off x="133529" y="1529270"/>
            <a:ext cx="1972943" cy="538609"/>
          </a:xfrm>
          <a:prstGeom prst="rect">
            <a:avLst/>
          </a:prstGeom>
        </p:spPr>
        <p:txBody>
          <a:bodyPr wrap="none" lIns="45711" tIns="22855" rIns="45711" bIns="22855">
            <a:spAutoFit/>
          </a:bodyPr>
          <a:lstStyle/>
          <a:p>
            <a:pPr algn="ctr"/>
            <a:r>
              <a:rPr lang="en-US" sz="1600" dirty="0">
                <a:latin typeface="Adobe Clean Light"/>
                <a:cs typeface="Adobe Clean Light"/>
              </a:rPr>
              <a:t>AEM Mobile Apps</a:t>
            </a:r>
          </a:p>
          <a:p>
            <a:pPr algn="ctr"/>
            <a:r>
              <a:rPr lang="en-US" sz="1600" dirty="0">
                <a:latin typeface="Adobe Clean Light"/>
                <a:cs typeface="Adobe Clean Light"/>
              </a:rPr>
              <a:t>(native app + HTML/JS)</a:t>
            </a:r>
            <a:endParaRPr lang="en-US" sz="1600" dirty="0"/>
          </a:p>
        </p:txBody>
      </p:sp>
      <p:grpSp>
        <p:nvGrpSpPr>
          <p:cNvPr id="29" name="Group 28"/>
          <p:cNvGrpSpPr/>
          <p:nvPr/>
        </p:nvGrpSpPr>
        <p:grpSpPr>
          <a:xfrm>
            <a:off x="2283541" y="1285430"/>
            <a:ext cx="1283820" cy="1278196"/>
            <a:chOff x="7090511" y="4710312"/>
            <a:chExt cx="1284154" cy="1278196"/>
          </a:xfrm>
        </p:grpSpPr>
        <p:sp>
          <p:nvSpPr>
            <p:cNvPr id="53" name="Rounded Rectangle 52"/>
            <p:cNvSpPr/>
            <p:nvPr/>
          </p:nvSpPr>
          <p:spPr>
            <a:xfrm>
              <a:off x="7090511" y="4710312"/>
              <a:ext cx="1284154" cy="1278196"/>
            </a:xfrm>
            <a:prstGeom prst="roundRect">
              <a:avLst/>
            </a:prstGeom>
            <a:solidFill>
              <a:srgbClr val="1E130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a:p>
          </p:txBody>
        </p:sp>
        <p:pic>
          <p:nvPicPr>
            <p:cNvPr id="51" name="Picture 5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02819" y="4719641"/>
              <a:ext cx="1259539" cy="1259539"/>
            </a:xfrm>
            <a:prstGeom prst="ellipse">
              <a:avLst/>
            </a:prstGeom>
          </p:spPr>
        </p:pic>
      </p:grpSp>
      <p:sp>
        <p:nvSpPr>
          <p:cNvPr id="30" name="Rectangle 29"/>
          <p:cNvSpPr/>
          <p:nvPr/>
        </p:nvSpPr>
        <p:spPr>
          <a:xfrm>
            <a:off x="3931130" y="3193628"/>
            <a:ext cx="7994321" cy="1154162"/>
          </a:xfrm>
          <a:prstGeom prst="rect">
            <a:avLst/>
          </a:prstGeom>
        </p:spPr>
        <p:txBody>
          <a:bodyPr wrap="square" lIns="45711" tIns="22855" rIns="45711" bIns="22855">
            <a:spAutoFit/>
          </a:bodyPr>
          <a:lstStyle/>
          <a:p>
            <a:pPr marL="285693" indent="-285693">
              <a:buFont typeface="Arial" charset="0"/>
              <a:buChar char="•"/>
            </a:pPr>
            <a:r>
              <a:rPr lang="en-US" dirty="0">
                <a:solidFill>
                  <a:schemeClr val="tx1"/>
                </a:solidFill>
                <a:latin typeface="Adobe Clean Light"/>
                <a:cs typeface="Adobe Clean Light"/>
              </a:rPr>
              <a:t>Import existing hybrid </a:t>
            </a:r>
            <a:r>
              <a:rPr lang="en-US" dirty="0" smtClean="0">
                <a:solidFill>
                  <a:schemeClr val="tx1"/>
                </a:solidFill>
                <a:latin typeface="Adobe Clean Light"/>
                <a:cs typeface="Adobe Clean Light"/>
              </a:rPr>
              <a:t>applications from Cordova or </a:t>
            </a:r>
            <a:r>
              <a:rPr lang="en-US" dirty="0" err="1" smtClean="0">
                <a:solidFill>
                  <a:schemeClr val="tx1"/>
                </a:solidFill>
                <a:latin typeface="Adobe Clean Light"/>
                <a:cs typeface="Adobe Clean Light"/>
              </a:rPr>
              <a:t>PhoneGap</a:t>
            </a:r>
            <a:endParaRPr lang="en-US" dirty="0" smtClean="0">
              <a:solidFill>
                <a:schemeClr val="tx1"/>
              </a:solidFill>
              <a:latin typeface="Adobe Clean Light"/>
              <a:cs typeface="Adobe Clean Light"/>
            </a:endParaRPr>
          </a:p>
          <a:p>
            <a:pPr marL="285693" indent="-285693">
              <a:buFont typeface="Arial" charset="0"/>
              <a:buChar char="•"/>
            </a:pPr>
            <a:r>
              <a:rPr lang="en-US" dirty="0" smtClean="0">
                <a:solidFill>
                  <a:schemeClr val="tx1"/>
                </a:solidFill>
                <a:latin typeface="Adobe Clean Light"/>
                <a:cs typeface="Adobe Clean Light"/>
              </a:rPr>
              <a:t>Author new application screens in AEM using drag-n-drop tools</a:t>
            </a:r>
          </a:p>
          <a:p>
            <a:pPr marL="285693" indent="-285693">
              <a:buFont typeface="Arial" charset="0"/>
              <a:buChar char="•"/>
            </a:pPr>
            <a:r>
              <a:rPr lang="en-US" dirty="0" smtClean="0">
                <a:solidFill>
                  <a:schemeClr val="tx1"/>
                </a:solidFill>
                <a:latin typeface="Adobe Clean Light"/>
                <a:cs typeface="Adobe Clean Light"/>
              </a:rPr>
              <a:t>Extend with Adobe Mobile Services to integrate with Adobe Analytics and Target</a:t>
            </a:r>
          </a:p>
          <a:p>
            <a:pPr marL="285693" indent="-285693">
              <a:buFont typeface="Arial" charset="0"/>
              <a:buChar char="•"/>
            </a:pPr>
            <a:r>
              <a:rPr lang="en-US" dirty="0" smtClean="0">
                <a:solidFill>
                  <a:schemeClr val="tx1"/>
                </a:solidFill>
                <a:latin typeface="Adobe Clean Light"/>
                <a:cs typeface="Adobe Clean Light"/>
              </a:rPr>
              <a:t>Add Over-the-Air Update plug-in to enable app updates without app store submission</a:t>
            </a:r>
            <a:endParaRPr lang="en-US" dirty="0">
              <a:solidFill>
                <a:schemeClr val="tx1"/>
              </a:solidFill>
            </a:endParaRPr>
          </a:p>
        </p:txBody>
      </p:sp>
      <p:grpSp>
        <p:nvGrpSpPr>
          <p:cNvPr id="2" name="Group 1"/>
          <p:cNvGrpSpPr/>
          <p:nvPr/>
        </p:nvGrpSpPr>
        <p:grpSpPr>
          <a:xfrm>
            <a:off x="2338822" y="3088020"/>
            <a:ext cx="1283820" cy="1278196"/>
            <a:chOff x="2109342" y="3166742"/>
            <a:chExt cx="1284154" cy="1278196"/>
          </a:xfrm>
        </p:grpSpPr>
        <p:sp>
          <p:nvSpPr>
            <p:cNvPr id="14" name="Rounded Rectangle 13"/>
            <p:cNvSpPr/>
            <p:nvPr/>
          </p:nvSpPr>
          <p:spPr>
            <a:xfrm>
              <a:off x="2109342" y="3166742"/>
              <a:ext cx="1284154" cy="127819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600"/>
            </a:p>
          </p:txBody>
        </p:sp>
        <p:pic>
          <p:nvPicPr>
            <p:cNvPr id="13" name="Picture 12" descr="Phonegap-Logo-Simple.png"/>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109648" y="3272350"/>
              <a:ext cx="1202940" cy="1066979"/>
            </a:xfrm>
            <a:prstGeom prst="rect">
              <a:avLst/>
            </a:prstGeom>
          </p:spPr>
        </p:pic>
      </p:grpSp>
      <p:sp>
        <p:nvSpPr>
          <p:cNvPr id="15" name="Rectangle 14"/>
          <p:cNvSpPr/>
          <p:nvPr/>
        </p:nvSpPr>
        <p:spPr>
          <a:xfrm>
            <a:off x="247147" y="3416052"/>
            <a:ext cx="1733790" cy="538599"/>
          </a:xfrm>
          <a:prstGeom prst="rect">
            <a:avLst/>
          </a:prstGeom>
        </p:spPr>
        <p:txBody>
          <a:bodyPr wrap="none" lIns="45711" tIns="22855" rIns="45711" bIns="22855">
            <a:spAutoFit/>
          </a:bodyPr>
          <a:lstStyle/>
          <a:p>
            <a:pPr algn="ctr"/>
            <a:r>
              <a:rPr lang="en-US" sz="1600" dirty="0">
                <a:latin typeface="Adobe Clean Light"/>
                <a:cs typeface="Adobe Clean Light"/>
              </a:rPr>
              <a:t>Existing Hybrid Apps</a:t>
            </a:r>
          </a:p>
          <a:p>
            <a:pPr algn="ctr"/>
            <a:r>
              <a:rPr lang="en-US" sz="1600" dirty="0">
                <a:latin typeface="Adobe Clean Light"/>
                <a:cs typeface="Adobe Clean Light"/>
              </a:rPr>
              <a:t>(HTML/JS)</a:t>
            </a:r>
            <a:endParaRPr lang="en-US" sz="1600" dirty="0"/>
          </a:p>
        </p:txBody>
      </p:sp>
      <p:sp>
        <p:nvSpPr>
          <p:cNvPr id="18" name="Rectangle 17"/>
          <p:cNvSpPr/>
          <p:nvPr/>
        </p:nvSpPr>
        <p:spPr>
          <a:xfrm>
            <a:off x="3931130" y="5330049"/>
            <a:ext cx="7994321" cy="323166"/>
          </a:xfrm>
          <a:prstGeom prst="rect">
            <a:avLst/>
          </a:prstGeom>
        </p:spPr>
        <p:txBody>
          <a:bodyPr wrap="square" lIns="45711" tIns="22855" rIns="45711" bIns="22855">
            <a:spAutoFit/>
          </a:bodyPr>
          <a:lstStyle/>
          <a:p>
            <a:pPr marL="285693" indent="-285693">
              <a:buFont typeface="Arial" charset="0"/>
              <a:buChar char="•"/>
            </a:pPr>
            <a:r>
              <a:rPr lang="en-US" u="sng" dirty="0">
                <a:solidFill>
                  <a:schemeClr val="tx1"/>
                </a:solidFill>
                <a:latin typeface="Adobe Clean Light"/>
                <a:cs typeface="Adobe Clean Light"/>
              </a:rPr>
              <a:t>Coming soon</a:t>
            </a:r>
            <a:r>
              <a:rPr lang="en-US" dirty="0">
                <a:solidFill>
                  <a:schemeClr val="tx1"/>
                </a:solidFill>
                <a:latin typeface="Adobe Clean Light"/>
                <a:cs typeface="Adobe Clean Light"/>
              </a:rPr>
              <a:t> for native applications </a:t>
            </a:r>
            <a:r>
              <a:rPr lang="en-US" dirty="0" smtClean="0">
                <a:solidFill>
                  <a:schemeClr val="tx1"/>
                </a:solidFill>
                <a:latin typeface="Adobe Clean Light"/>
                <a:cs typeface="Adobe Clean Light"/>
              </a:rPr>
              <a:t>too !!</a:t>
            </a:r>
            <a:endParaRPr lang="en-US" dirty="0">
              <a:solidFill>
                <a:schemeClr val="tx1"/>
              </a:solidFill>
            </a:endParaRPr>
          </a:p>
        </p:txBody>
      </p:sp>
    </p:spTree>
    <p:extLst>
      <p:ext uri="{BB962C8B-B14F-4D97-AF65-F5344CB8AC3E}">
        <p14:creationId xmlns:p14="http://schemas.microsoft.com/office/powerpoint/2010/main" val="308004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16cManage+Extend_FMSApps.png"/>
          <p:cNvPicPr>
            <a:picLocks noChangeAspect="1"/>
          </p:cNvPicPr>
          <p:nvPr/>
        </p:nvPicPr>
        <p:blipFill>
          <a:blip r:embed="rId3">
            <a:extLst/>
          </a:blip>
          <a:srcRect t="4" b="4"/>
          <a:stretch>
            <a:fillRect/>
          </a:stretch>
        </p:blipFill>
        <p:spPr>
          <a:xfrm>
            <a:off x="5707164" y="1037233"/>
            <a:ext cx="5818579" cy="4783591"/>
          </a:xfrm>
          <a:prstGeom prst="rect">
            <a:avLst/>
          </a:prstGeom>
          <a:ln w="12700">
            <a:miter lim="400000"/>
          </a:ln>
          <a:effectLst>
            <a:outerShdw blurRad="355600" rotWithShape="0">
              <a:srgbClr val="000000">
                <a:alpha val="75000"/>
              </a:srgbClr>
            </a:outerShdw>
          </a:effectLst>
        </p:spPr>
      </p:pic>
      <p:sp>
        <p:nvSpPr>
          <p:cNvPr id="3" name="Title 2"/>
          <p:cNvSpPr>
            <a:spLocks noGrp="1"/>
          </p:cNvSpPr>
          <p:nvPr>
            <p:ph type="title"/>
          </p:nvPr>
        </p:nvSpPr>
        <p:spPr/>
        <p:txBody>
          <a:bodyPr>
            <a:normAutofit fontScale="90000"/>
          </a:bodyPr>
          <a:lstStyle/>
          <a:p>
            <a:r>
              <a:rPr lang="en-US" dirty="0" smtClean="0"/>
              <a:t>Manage Apps</a:t>
            </a:r>
            <a:endParaRPr lang="en-US" dirty="0"/>
          </a:p>
        </p:txBody>
      </p:sp>
      <p:sp>
        <p:nvSpPr>
          <p:cNvPr id="202" name="Shape 20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57</a:t>
            </a:fld>
            <a:endParaRPr/>
          </a:p>
        </p:txBody>
      </p:sp>
      <p:sp>
        <p:nvSpPr>
          <p:cNvPr id="5" name="Picture Placeholder 4"/>
          <p:cNvSpPr>
            <a:spLocks noGrp="1"/>
          </p:cNvSpPr>
          <p:nvPr>
            <p:ph type="pic" sz="quarter" idx="13"/>
          </p:nvPr>
        </p:nvSpPr>
        <p:spPr/>
      </p:sp>
      <p:sp>
        <p:nvSpPr>
          <p:cNvPr id="205" name="Shape 205"/>
          <p:cNvSpPr/>
          <p:nvPr/>
        </p:nvSpPr>
        <p:spPr>
          <a:xfrm>
            <a:off x="405421" y="1403350"/>
            <a:ext cx="4879726" cy="14473172"/>
          </a:xfrm>
          <a:prstGeom prst="rect">
            <a:avLst/>
          </a:prstGeom>
          <a:ln w="25400">
            <a:miter lim="400000"/>
          </a:ln>
          <a:extLst>
            <a:ext uri="{C572A759-6A51-4108-AA02-DFA0A04FC94B}">
              <ma14:wrappingTextBoxFlag xmlns:ma14="http://schemas.microsoft.com/office/mac/drawingml/2011/main" val="1"/>
            </a:ext>
          </a:extLst>
        </p:spPr>
        <p:txBody>
          <a:bodyPr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dirty="0"/>
              <a:t>Centralized interface for managing apps across the enterprise</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Author </a:t>
            </a:r>
            <a:r>
              <a:rPr lang="en-US" dirty="0"/>
              <a:t>new application screens using drag-n-drop tools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a:t>Leverage external data feeds with data-driven UI components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a:t>Deliver new experiences to the app without need to update in the app stores</a:t>
            </a:r>
          </a:p>
        </p:txBody>
      </p:sp>
      <p:pic>
        <p:nvPicPr>
          <p:cNvPr id="206" name="03bManage+Extend_FMS-Wholesale-2.png"/>
          <p:cNvPicPr>
            <a:picLocks noChangeAspect="1"/>
          </p:cNvPicPr>
          <p:nvPr/>
        </p:nvPicPr>
        <p:blipFill>
          <a:blip r:embed="rId4">
            <a:extLst/>
          </a:blip>
          <a:srcRect t="48" b="48"/>
          <a:stretch>
            <a:fillRect/>
          </a:stretch>
        </p:blipFill>
        <p:spPr>
          <a:xfrm>
            <a:off x="5707164" y="1035050"/>
            <a:ext cx="5818579" cy="4783591"/>
          </a:xfrm>
          <a:prstGeom prst="rect">
            <a:avLst/>
          </a:prstGeom>
          <a:ln w="12700">
            <a:miter lim="400000"/>
          </a:ln>
          <a:effectLst>
            <a:outerShdw blurRad="292100" dist="139700" dir="2700000" algn="tl" rotWithShape="0">
              <a:prstClr val="black">
                <a:alpha val="40000"/>
              </a:prstClr>
            </a:outerShdw>
          </a:effectLst>
        </p:spPr>
      </p:pic>
    </p:spTree>
    <p:extLst>
      <p:ext uri="{BB962C8B-B14F-4D97-AF65-F5344CB8AC3E}">
        <p14:creationId xmlns:p14="http://schemas.microsoft.com/office/powerpoint/2010/main" val="410274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fill="hold"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Ongoing Application Lifecycle Management</a:t>
            </a:r>
            <a:endParaRPr lang="en-US" dirty="0"/>
          </a:p>
        </p:txBody>
      </p:sp>
      <p:graphicFrame>
        <p:nvGraphicFramePr>
          <p:cNvPr id="4" name="Diagram 3"/>
          <p:cNvGraphicFramePr/>
          <p:nvPr>
            <p:extLst>
              <p:ext uri="{D42A27DB-BD31-4B8C-83A1-F6EECF244321}">
                <p14:modId xmlns:p14="http://schemas.microsoft.com/office/powerpoint/2010/main" val="3297636400"/>
              </p:ext>
            </p:extLst>
          </p:nvPr>
        </p:nvGraphicFramePr>
        <p:xfrm>
          <a:off x="5214108" y="719667"/>
          <a:ext cx="66732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hape 175"/>
          <p:cNvSpPr/>
          <p:nvPr/>
        </p:nvSpPr>
        <p:spPr>
          <a:xfrm>
            <a:off x="310990" y="1740068"/>
            <a:ext cx="5427915" cy="10972213"/>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Marketers are in-control of on-going application lifecycle management</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a:t>Rapidly update application </a:t>
            </a:r>
            <a:r>
              <a:rPr lang="en-US" dirty="0" smtClean="0"/>
              <a:t>content</a:t>
            </a:r>
            <a:endParaRPr lang="en-US" dirty="0"/>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Send notifications and in-app messages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Understand application usage / analytics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Optimize content based on analytics</a:t>
            </a:r>
          </a:p>
        </p:txBody>
      </p:sp>
    </p:spTree>
    <p:extLst>
      <p:ext uri="{BB962C8B-B14F-4D97-AF65-F5344CB8AC3E}">
        <p14:creationId xmlns:p14="http://schemas.microsoft.com/office/powerpoint/2010/main" val="78010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2869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6</a:t>
            </a:fld>
            <a:endParaRPr lang="en-US" dirty="0"/>
          </a:p>
        </p:txBody>
      </p:sp>
      <p:sp>
        <p:nvSpPr>
          <p:cNvPr id="6" name="Rectangle 5"/>
          <p:cNvSpPr>
            <a:spLocks noChangeArrowheads="1"/>
          </p:cNvSpPr>
          <p:nvPr/>
        </p:nvSpPr>
        <p:spPr bwMode="gray">
          <a:xfrm>
            <a:off x="819181" y="1363843"/>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6EC5CD"/>
                </a:solidFill>
                <a:latin typeface="Adobe Clean" charset="0"/>
                <a:ea typeface="Adobe Clean" charset="0"/>
                <a:cs typeface="Adobe Clean" charset="0"/>
              </a:rPr>
              <a:t>1    |  Welcome </a:t>
            </a:r>
            <a:r>
              <a:rPr lang="en-US" sz="2800" noProof="1">
                <a:solidFill>
                  <a:srgbClr val="6EC5CD"/>
                </a:solidFill>
                <a:latin typeface="Adobe Clean" charset="0"/>
                <a:ea typeface="Adobe Clean" charset="0"/>
                <a:cs typeface="Adobe Clean" charset="0"/>
              </a:rPr>
              <a:t>and Overview</a:t>
            </a:r>
          </a:p>
        </p:txBody>
      </p:sp>
      <p:sp>
        <p:nvSpPr>
          <p:cNvPr id="7" name="Rectangle 5"/>
          <p:cNvSpPr>
            <a:spLocks noChangeArrowheads="1"/>
          </p:cNvSpPr>
          <p:nvPr/>
        </p:nvSpPr>
        <p:spPr bwMode="gray">
          <a:xfrm>
            <a:off x="819181" y="2231431"/>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framework - Overview</a:t>
            </a:r>
          </a:p>
        </p:txBody>
      </p:sp>
      <p:sp>
        <p:nvSpPr>
          <p:cNvPr id="8" name="Rectangle 7"/>
          <p:cNvSpPr>
            <a:spLocks noChangeArrowheads="1"/>
          </p:cNvSpPr>
          <p:nvPr/>
        </p:nvSpPr>
        <p:spPr bwMode="gray">
          <a:xfrm>
            <a:off x="819181" y="3099019"/>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Screens – Overview </a:t>
            </a:r>
          </a:p>
        </p:txBody>
      </p:sp>
      <p:sp>
        <p:nvSpPr>
          <p:cNvPr id="9" name="Rectangle 8"/>
          <p:cNvSpPr>
            <a:spLocks noChangeArrowheads="1"/>
          </p:cNvSpPr>
          <p:nvPr/>
        </p:nvSpPr>
        <p:spPr bwMode="gray">
          <a:xfrm>
            <a:off x="819181" y="3966606"/>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Apps - Overview</a:t>
            </a:r>
          </a:p>
        </p:txBody>
      </p:sp>
      <p:sp>
        <p:nvSpPr>
          <p:cNvPr id="10" name="Rectangle 9"/>
          <p:cNvSpPr>
            <a:spLocks noChangeArrowheads="1"/>
          </p:cNvSpPr>
          <p:nvPr/>
        </p:nvSpPr>
        <p:spPr bwMode="gray">
          <a:xfrm>
            <a:off x="819181" y="483419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5    | </a:t>
            </a:r>
            <a:r>
              <a:rPr lang="en-US" sz="2800" noProof="1">
                <a:solidFill>
                  <a:srgbClr val="FFFFFF"/>
                </a:solidFill>
                <a:latin typeface="Adobe Clean Light"/>
                <a:cs typeface="Adobe Clean Light"/>
              </a:rPr>
              <a:t>AEM Sites, Commerce, Apps and Screens - Mashup</a:t>
            </a:r>
          </a:p>
        </p:txBody>
      </p:sp>
    </p:spTree>
    <p:extLst>
      <p:ext uri="{BB962C8B-B14F-4D97-AF65-F5344CB8AC3E}">
        <p14:creationId xmlns:p14="http://schemas.microsoft.com/office/powerpoint/2010/main" val="3724152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5" name="Rectangle 4"/>
          <p:cNvSpPr/>
          <p:nvPr/>
        </p:nvSpPr>
        <p:spPr>
          <a:xfrm>
            <a:off x="1161585" y="2731636"/>
            <a:ext cx="6094413" cy="784830"/>
          </a:xfrm>
          <a:prstGeom prst="rect">
            <a:avLst/>
          </a:prstGeom>
        </p:spPr>
        <p:txBody>
          <a:bodyPr lIns="45711" tIns="22855" rIns="45711" bIns="22855">
            <a:spAutoFit/>
          </a:bodyPr>
          <a:lstStyle/>
          <a:p>
            <a:r>
              <a:rPr lang="en-US" sz="4800">
                <a:latin typeface="Adobe Clean Light" charset="0"/>
                <a:ea typeface="Adobe Clean Light" charset="0"/>
                <a:cs typeface="Adobe Clean Light" charset="0"/>
              </a:rPr>
              <a:t>Appendix</a:t>
            </a:r>
            <a:endParaRPr lang="en-US" sz="4800" dirty="0">
              <a:latin typeface="Adobe Clean Light" charset="0"/>
              <a:ea typeface="Adobe Clean Light" charset="0"/>
              <a:cs typeface="Adobe Clean Light" charset="0"/>
            </a:endParaRPr>
          </a:p>
        </p:txBody>
      </p:sp>
    </p:spTree>
    <p:extLst>
      <p:ext uri="{BB962C8B-B14F-4D97-AF65-F5344CB8AC3E}">
        <p14:creationId xmlns:p14="http://schemas.microsoft.com/office/powerpoint/2010/main" val="366328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Roadmap</a:t>
            </a:r>
            <a:endParaRPr lang="en-US" dirty="0">
              <a:solidFill>
                <a:schemeClr val="accent6"/>
              </a:solidFill>
            </a:endParaRPr>
          </a:p>
        </p:txBody>
      </p:sp>
      <p:sp>
        <p:nvSpPr>
          <p:cNvPr id="4" name="Picture Placeholder 3"/>
          <p:cNvSpPr>
            <a:spLocks noGrp="1"/>
          </p:cNvSpPr>
          <p:nvPr>
            <p:ph type="pic" sz="quarter" idx="13"/>
          </p:nvPr>
        </p:nvSpPr>
        <p:spPr/>
      </p:sp>
      <p:cxnSp>
        <p:nvCxnSpPr>
          <p:cNvPr id="6" name="Straight Connector 5"/>
          <p:cNvCxnSpPr/>
          <p:nvPr/>
        </p:nvCxnSpPr>
        <p:spPr>
          <a:xfrm>
            <a:off x="1151168" y="3513667"/>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a:off x="4425553" y="351366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9335331" y="351366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flipV="1">
            <a:off x="6988071" y="1688275"/>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flipV="1">
            <a:off x="2411924" y="169250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a:off x="465546" y="3513666"/>
            <a:ext cx="11156192" cy="0"/>
          </a:xfrm>
          <a:prstGeom prst="line">
            <a:avLst/>
          </a:prstGeom>
          <a:noFill/>
          <a:ln w="50800" cap="flat">
            <a:solidFill>
              <a:schemeClr val="tx1"/>
            </a:solidFill>
            <a:prstDash val="solid"/>
            <a:round/>
            <a:headEnd type="non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16" name="Rectangle 15"/>
          <p:cNvSpPr/>
          <p:nvPr/>
        </p:nvSpPr>
        <p:spPr>
          <a:xfrm>
            <a:off x="1250165" y="3740834"/>
            <a:ext cx="2216563" cy="230833"/>
          </a:xfrm>
          <a:prstGeom prst="rect">
            <a:avLst/>
          </a:prstGeom>
        </p:spPr>
        <p:txBody>
          <a:bodyPr wrap="square" lIns="45711" tIns="22855" rIns="45711" bIns="22855">
            <a:spAutoFit/>
          </a:bodyPr>
          <a:lstStyle/>
          <a:p>
            <a:pPr marL="285693" indent="-285693">
              <a:buFont typeface="Arial" charset="0"/>
              <a:buChar char="•"/>
            </a:pPr>
            <a:r>
              <a:rPr lang="en-US" sz="1200" dirty="0">
                <a:solidFill>
                  <a:schemeClr val="accent3"/>
                </a:solidFill>
              </a:rPr>
              <a:t>Announce AEM Mobile</a:t>
            </a:r>
          </a:p>
        </p:txBody>
      </p:sp>
      <p:sp>
        <p:nvSpPr>
          <p:cNvPr id="17" name="Rectangle 16"/>
          <p:cNvSpPr/>
          <p:nvPr/>
        </p:nvSpPr>
        <p:spPr>
          <a:xfrm>
            <a:off x="4629282" y="3737592"/>
            <a:ext cx="2748595" cy="1523494"/>
          </a:xfrm>
          <a:prstGeom prst="rect">
            <a:avLst/>
          </a:prstGeom>
        </p:spPr>
        <p:txBody>
          <a:bodyPr wrap="none" lIns="45711" tIns="22855" rIns="45711" bIns="22855">
            <a:spAutoFit/>
          </a:bodyPr>
          <a:lstStyle/>
          <a:p>
            <a:pPr marL="171416" indent="-171416">
              <a:buFont typeface="Arial" charset="0"/>
              <a:buChar char="•"/>
            </a:pPr>
            <a:r>
              <a:rPr lang="en-US" sz="1200" dirty="0">
                <a:solidFill>
                  <a:schemeClr val="accent3"/>
                </a:solidFill>
              </a:rPr>
              <a:t>AEM 6.2 Release</a:t>
            </a:r>
          </a:p>
          <a:p>
            <a:pPr marL="171416" indent="-171416">
              <a:buFont typeface="Arial" charset="0"/>
              <a:buChar char="•"/>
            </a:pPr>
            <a:r>
              <a:rPr lang="en-US" sz="1200" dirty="0">
                <a:solidFill>
                  <a:schemeClr val="accent3"/>
                </a:solidFill>
              </a:rPr>
              <a:t>Expanded content management in AEM</a:t>
            </a:r>
          </a:p>
          <a:p>
            <a:pPr marL="171416" indent="-171416">
              <a:buFont typeface="Arial" charset="0"/>
              <a:buChar char="•"/>
            </a:pPr>
            <a:endParaRPr lang="en-US" sz="1200" dirty="0">
              <a:solidFill>
                <a:schemeClr val="accent3"/>
              </a:solidFill>
            </a:endParaRPr>
          </a:p>
          <a:p>
            <a:pPr marL="171416" indent="-171416">
              <a:buFont typeface="Arial" charset="0"/>
              <a:buChar char="•"/>
            </a:pPr>
            <a:r>
              <a:rPr lang="en-US" sz="1200" dirty="0">
                <a:solidFill>
                  <a:schemeClr val="accent3"/>
                </a:solidFill>
              </a:rPr>
              <a:t>Navigation Screen design tool (Europa)</a:t>
            </a:r>
          </a:p>
          <a:p>
            <a:pPr marL="171416" indent="-171416">
              <a:buFont typeface="Arial" charset="0"/>
              <a:buChar char="•"/>
            </a:pPr>
            <a:r>
              <a:rPr lang="en-US" sz="1200" dirty="0">
                <a:solidFill>
                  <a:schemeClr val="accent3"/>
                </a:solidFill>
              </a:rPr>
              <a:t>Custom App Authentication (BYO-</a:t>
            </a:r>
            <a:r>
              <a:rPr lang="en-US" sz="1200" dirty="0" err="1">
                <a:solidFill>
                  <a:schemeClr val="accent3"/>
                </a:solidFill>
              </a:rPr>
              <a:t>Auth</a:t>
            </a:r>
            <a:r>
              <a:rPr lang="en-US" sz="1200" dirty="0">
                <a:solidFill>
                  <a:schemeClr val="accent3"/>
                </a:solidFill>
              </a:rPr>
              <a:t>)</a:t>
            </a:r>
          </a:p>
          <a:p>
            <a:pPr marL="171416" indent="-171416">
              <a:buFont typeface="Arial" charset="0"/>
              <a:buChar char="•"/>
            </a:pPr>
            <a:r>
              <a:rPr lang="en-US" sz="1200" dirty="0">
                <a:solidFill>
                  <a:schemeClr val="accent3"/>
                </a:solidFill>
              </a:rPr>
              <a:t>China Distribution</a:t>
            </a:r>
          </a:p>
          <a:p>
            <a:pPr marL="171416" indent="-171416">
              <a:buFont typeface="Arial" charset="0"/>
              <a:buChar char="•"/>
            </a:pPr>
            <a:r>
              <a:rPr lang="en-US" sz="1200" dirty="0">
                <a:solidFill>
                  <a:schemeClr val="accent3"/>
                </a:solidFill>
              </a:rPr>
              <a:t>Video on Navigation Screens </a:t>
            </a:r>
          </a:p>
          <a:p>
            <a:pPr marL="171416" indent="-171416">
              <a:buFont typeface="Arial" charset="0"/>
              <a:buChar char="•"/>
            </a:pPr>
            <a:endParaRPr lang="en-US" sz="1200" dirty="0">
              <a:solidFill>
                <a:schemeClr val="accent3"/>
              </a:solidFill>
            </a:endParaRPr>
          </a:p>
        </p:txBody>
      </p:sp>
      <p:sp>
        <p:nvSpPr>
          <p:cNvPr id="18" name="Rectangle 17"/>
          <p:cNvSpPr/>
          <p:nvPr/>
        </p:nvSpPr>
        <p:spPr>
          <a:xfrm>
            <a:off x="2534135" y="1693332"/>
            <a:ext cx="1824168" cy="600165"/>
          </a:xfrm>
          <a:prstGeom prst="rect">
            <a:avLst/>
          </a:prstGeom>
        </p:spPr>
        <p:txBody>
          <a:bodyPr wrap="square" lIns="45711" tIns="22855" rIns="45711" bIns="22855">
            <a:spAutoFit/>
          </a:bodyPr>
          <a:lstStyle/>
          <a:p>
            <a:pPr marL="285693" indent="-285693">
              <a:buFont typeface="Arial" charset="0"/>
              <a:buChar char="•"/>
            </a:pPr>
            <a:r>
              <a:rPr lang="en-US" sz="1200" dirty="0">
                <a:solidFill>
                  <a:schemeClr val="accent3"/>
                </a:solidFill>
              </a:rPr>
              <a:t>App Extensibility API</a:t>
            </a:r>
          </a:p>
          <a:p>
            <a:pPr marL="285693" indent="-285693">
              <a:buFont typeface="Arial" charset="0"/>
              <a:buChar char="•"/>
            </a:pPr>
            <a:r>
              <a:rPr lang="en-US" sz="1200" dirty="0">
                <a:solidFill>
                  <a:schemeClr val="accent3"/>
                </a:solidFill>
              </a:rPr>
              <a:t>Doc Cloud Integration</a:t>
            </a:r>
          </a:p>
          <a:p>
            <a:pPr marL="285693" indent="-285693">
              <a:buFont typeface="Arial" charset="0"/>
              <a:buChar char="•"/>
            </a:pPr>
            <a:endParaRPr lang="en-US" sz="1200" dirty="0">
              <a:solidFill>
                <a:schemeClr val="accent3"/>
              </a:solidFill>
            </a:endParaRPr>
          </a:p>
        </p:txBody>
      </p:sp>
      <p:sp>
        <p:nvSpPr>
          <p:cNvPr id="19" name="Rectangle 18"/>
          <p:cNvSpPr/>
          <p:nvPr/>
        </p:nvSpPr>
        <p:spPr>
          <a:xfrm>
            <a:off x="101574" y="5399585"/>
            <a:ext cx="2265415" cy="600165"/>
          </a:xfrm>
          <a:prstGeom prst="rect">
            <a:avLst/>
          </a:prstGeom>
        </p:spPr>
        <p:txBody>
          <a:bodyPr wrap="none" lIns="45711" tIns="22855" rIns="45711" bIns="22855">
            <a:spAutoFit/>
          </a:bodyPr>
          <a:lstStyle/>
          <a:p>
            <a:pPr algn="ctr"/>
            <a:r>
              <a:rPr lang="en-US"/>
              <a:t>Mobile World Congress</a:t>
            </a:r>
          </a:p>
          <a:p>
            <a:pPr algn="ctr"/>
            <a:r>
              <a:rPr lang="en-US" dirty="0" smtClean="0"/>
              <a:t>Feb 22</a:t>
            </a:r>
            <a:endParaRPr lang="en-US" dirty="0"/>
          </a:p>
        </p:txBody>
      </p:sp>
      <p:sp>
        <p:nvSpPr>
          <p:cNvPr id="20" name="Rectangle 19"/>
          <p:cNvSpPr/>
          <p:nvPr/>
        </p:nvSpPr>
        <p:spPr>
          <a:xfrm>
            <a:off x="1519981" y="980849"/>
            <a:ext cx="1783887" cy="600165"/>
          </a:xfrm>
          <a:prstGeom prst="rect">
            <a:avLst/>
          </a:prstGeom>
        </p:spPr>
        <p:txBody>
          <a:bodyPr wrap="square" lIns="45711" tIns="22855" rIns="45711" bIns="22855">
            <a:spAutoFit/>
          </a:bodyPr>
          <a:lstStyle/>
          <a:p>
            <a:pPr algn="ctr"/>
            <a:r>
              <a:rPr lang="en-US" dirty="0"/>
              <a:t>Adobe Summit</a:t>
            </a:r>
          </a:p>
          <a:p>
            <a:pPr algn="ctr"/>
            <a:r>
              <a:rPr lang="en-US" dirty="0" smtClean="0"/>
              <a:t>Mar 29</a:t>
            </a:r>
            <a:endParaRPr lang="en-US" dirty="0"/>
          </a:p>
        </p:txBody>
      </p:sp>
      <p:sp>
        <p:nvSpPr>
          <p:cNvPr id="21" name="Rectangle 20"/>
          <p:cNvSpPr/>
          <p:nvPr/>
        </p:nvSpPr>
        <p:spPr>
          <a:xfrm>
            <a:off x="6605583" y="1370166"/>
            <a:ext cx="764977" cy="323166"/>
          </a:xfrm>
          <a:prstGeom prst="rect">
            <a:avLst/>
          </a:prstGeom>
        </p:spPr>
        <p:txBody>
          <a:bodyPr wrap="square" lIns="45711" tIns="22855" rIns="45711" bIns="22855">
            <a:spAutoFit/>
          </a:bodyPr>
          <a:lstStyle/>
          <a:p>
            <a:pPr algn="ctr"/>
            <a:r>
              <a:rPr lang="en-US" dirty="0" smtClean="0"/>
              <a:t>Q3</a:t>
            </a:r>
            <a:endParaRPr lang="en-US" dirty="0"/>
          </a:p>
        </p:txBody>
      </p:sp>
      <p:sp>
        <p:nvSpPr>
          <p:cNvPr id="22" name="Rectangle 21"/>
          <p:cNvSpPr/>
          <p:nvPr/>
        </p:nvSpPr>
        <p:spPr>
          <a:xfrm>
            <a:off x="4043064" y="5436309"/>
            <a:ext cx="764977" cy="323166"/>
          </a:xfrm>
          <a:prstGeom prst="rect">
            <a:avLst/>
          </a:prstGeom>
        </p:spPr>
        <p:txBody>
          <a:bodyPr wrap="square" lIns="45711" tIns="22855" rIns="45711" bIns="22855">
            <a:spAutoFit/>
          </a:bodyPr>
          <a:lstStyle/>
          <a:p>
            <a:pPr algn="ctr"/>
            <a:r>
              <a:rPr lang="en-US" dirty="0" smtClean="0"/>
              <a:t>Q2</a:t>
            </a:r>
            <a:endParaRPr lang="en-US" dirty="0"/>
          </a:p>
        </p:txBody>
      </p:sp>
      <p:sp>
        <p:nvSpPr>
          <p:cNvPr id="23" name="Rectangle 22"/>
          <p:cNvSpPr/>
          <p:nvPr/>
        </p:nvSpPr>
        <p:spPr>
          <a:xfrm>
            <a:off x="8952842" y="5399585"/>
            <a:ext cx="764977" cy="323166"/>
          </a:xfrm>
          <a:prstGeom prst="rect">
            <a:avLst/>
          </a:prstGeom>
        </p:spPr>
        <p:txBody>
          <a:bodyPr wrap="square" lIns="45711" tIns="22855" rIns="45711" bIns="22855">
            <a:spAutoFit/>
          </a:bodyPr>
          <a:lstStyle/>
          <a:p>
            <a:pPr algn="ctr"/>
            <a:r>
              <a:rPr lang="en-US" dirty="0" smtClean="0"/>
              <a:t>Q4</a:t>
            </a:r>
            <a:endParaRPr lang="en-US" dirty="0"/>
          </a:p>
        </p:txBody>
      </p:sp>
      <p:sp>
        <p:nvSpPr>
          <p:cNvPr id="24" name="Rectangle 23"/>
          <p:cNvSpPr/>
          <p:nvPr/>
        </p:nvSpPr>
        <p:spPr>
          <a:xfrm>
            <a:off x="7217470" y="1582100"/>
            <a:ext cx="2369583" cy="1154162"/>
          </a:xfrm>
          <a:prstGeom prst="rect">
            <a:avLst/>
          </a:prstGeom>
        </p:spPr>
        <p:txBody>
          <a:bodyPr wrap="none" lIns="45711" tIns="22855" rIns="45711" bIns="22855">
            <a:spAutoFit/>
          </a:bodyPr>
          <a:lstStyle/>
          <a:p>
            <a:pPr marL="171416" indent="-171416">
              <a:buFont typeface="Arial" charset="0"/>
              <a:buChar char="•"/>
            </a:pPr>
            <a:r>
              <a:rPr lang="en-US" sz="1200" dirty="0">
                <a:solidFill>
                  <a:schemeClr val="accent3"/>
                </a:solidFill>
              </a:rPr>
              <a:t>Import/Manage Native Apps</a:t>
            </a:r>
          </a:p>
          <a:p>
            <a:pPr marL="171416" indent="-171416">
              <a:buFont typeface="Arial" charset="0"/>
              <a:buChar char="•"/>
            </a:pPr>
            <a:endParaRPr lang="en-US" sz="1200" dirty="0">
              <a:solidFill>
                <a:schemeClr val="accent3"/>
              </a:solidFill>
            </a:endParaRPr>
          </a:p>
          <a:p>
            <a:pPr marL="171416" indent="-171416">
              <a:buFont typeface="Arial" charset="0"/>
              <a:buChar char="•"/>
            </a:pPr>
            <a:r>
              <a:rPr lang="en-US" sz="1200" dirty="0">
                <a:solidFill>
                  <a:schemeClr val="accent3"/>
                </a:solidFill>
              </a:rPr>
              <a:t>SOC-2 Security Compliance</a:t>
            </a:r>
          </a:p>
          <a:p>
            <a:pPr marL="171416" indent="-171416">
              <a:buFont typeface="Arial" charset="0"/>
              <a:buChar char="•"/>
            </a:pPr>
            <a:r>
              <a:rPr lang="en-US" sz="1200" dirty="0">
                <a:solidFill>
                  <a:schemeClr val="accent3"/>
                </a:solidFill>
              </a:rPr>
              <a:t>Custom Plug-in support</a:t>
            </a:r>
          </a:p>
          <a:p>
            <a:pPr marL="171416" indent="-171416">
              <a:buFont typeface="Arial" charset="0"/>
              <a:buChar char="•"/>
            </a:pPr>
            <a:r>
              <a:rPr lang="en-US" sz="1200" dirty="0">
                <a:solidFill>
                  <a:schemeClr val="accent3"/>
                </a:solidFill>
              </a:rPr>
              <a:t>Multi-language support (in app)</a:t>
            </a:r>
          </a:p>
          <a:p>
            <a:pPr marL="171416" indent="-171416">
              <a:buFont typeface="Arial" charset="0"/>
              <a:buChar char="•"/>
            </a:pPr>
            <a:r>
              <a:rPr lang="en-US" sz="1200" dirty="0">
                <a:solidFill>
                  <a:schemeClr val="accent3"/>
                </a:solidFill>
              </a:rPr>
              <a:t>User-curated content (collections)</a:t>
            </a:r>
          </a:p>
        </p:txBody>
      </p:sp>
      <p:sp>
        <p:nvSpPr>
          <p:cNvPr id="3" name="Rectangle 2"/>
          <p:cNvSpPr/>
          <p:nvPr/>
        </p:nvSpPr>
        <p:spPr>
          <a:xfrm rot="19079638">
            <a:off x="8122084" y="1659474"/>
            <a:ext cx="3836750" cy="600165"/>
          </a:xfrm>
          <a:prstGeom prst="rect">
            <a:avLst/>
          </a:prstGeom>
        </p:spPr>
        <p:txBody>
          <a:bodyPr wrap="none" lIns="45711" tIns="22855" rIns="45711" bIns="22855">
            <a:spAutoFit/>
          </a:bodyPr>
          <a:lstStyle/>
          <a:p>
            <a:r>
              <a:rPr lang="en-US" sz="3600">
                <a:solidFill>
                  <a:schemeClr val="accent6"/>
                </a:solidFill>
              </a:rPr>
              <a:t>(for new customers)</a:t>
            </a:r>
            <a:endParaRPr lang="en-US" sz="3600"/>
          </a:p>
        </p:txBody>
      </p:sp>
      <p:sp>
        <p:nvSpPr>
          <p:cNvPr id="25" name="Rectangle 24"/>
          <p:cNvSpPr/>
          <p:nvPr/>
        </p:nvSpPr>
        <p:spPr>
          <a:xfrm>
            <a:off x="9470562" y="3737591"/>
            <a:ext cx="1725344" cy="969496"/>
          </a:xfrm>
          <a:prstGeom prst="rect">
            <a:avLst/>
          </a:prstGeom>
        </p:spPr>
        <p:txBody>
          <a:bodyPr wrap="none" lIns="45711" tIns="22855" rIns="45711" bIns="22855">
            <a:spAutoFit/>
          </a:bodyPr>
          <a:lstStyle/>
          <a:p>
            <a:pPr marL="171416" indent="-171416">
              <a:buFont typeface="Arial" charset="0"/>
              <a:buChar char="•"/>
            </a:pPr>
            <a:r>
              <a:rPr lang="en-US" sz="1200" dirty="0">
                <a:solidFill>
                  <a:schemeClr val="accent3"/>
                </a:solidFill>
              </a:rPr>
              <a:t>Content as a Service (?)</a:t>
            </a:r>
          </a:p>
          <a:p>
            <a:pPr marL="171416" indent="-171416">
              <a:buFont typeface="Arial" charset="0"/>
              <a:buChar char="•"/>
            </a:pPr>
            <a:r>
              <a:rPr lang="en-US" sz="1200" dirty="0">
                <a:solidFill>
                  <a:schemeClr val="accent3"/>
                </a:solidFill>
              </a:rPr>
              <a:t>Data-driven Content (?)</a:t>
            </a:r>
          </a:p>
          <a:p>
            <a:pPr marL="171416" indent="-171416">
              <a:buFont typeface="Arial" charset="0"/>
              <a:buChar char="•"/>
            </a:pPr>
            <a:endParaRPr lang="en-US" sz="1200" dirty="0">
              <a:solidFill>
                <a:schemeClr val="accent3"/>
              </a:solidFill>
            </a:endParaRPr>
          </a:p>
          <a:p>
            <a:pPr marL="171416" indent="-171416">
              <a:buFont typeface="Arial" charset="0"/>
              <a:buChar char="•"/>
            </a:pPr>
            <a:endParaRPr lang="en-US" sz="1200" dirty="0">
              <a:solidFill>
                <a:schemeClr val="accent3"/>
              </a:solidFill>
            </a:endParaRPr>
          </a:p>
          <a:p>
            <a:pPr marL="171416" indent="-171416">
              <a:buFont typeface="Arial" charset="0"/>
              <a:buChar char="•"/>
            </a:pPr>
            <a:endParaRPr lang="en-US" sz="1200" dirty="0">
              <a:solidFill>
                <a:schemeClr val="accent3"/>
              </a:solidFill>
            </a:endParaRPr>
          </a:p>
        </p:txBody>
      </p:sp>
    </p:spTree>
    <p:extLst>
      <p:ext uri="{BB962C8B-B14F-4D97-AF65-F5344CB8AC3E}">
        <p14:creationId xmlns:p14="http://schemas.microsoft.com/office/powerpoint/2010/main" val="348275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Roadmap</a:t>
            </a:r>
            <a:endParaRPr lang="en-US" dirty="0">
              <a:solidFill>
                <a:schemeClr val="accent6"/>
              </a:solidFill>
            </a:endParaRPr>
          </a:p>
        </p:txBody>
      </p:sp>
      <p:sp>
        <p:nvSpPr>
          <p:cNvPr id="4" name="Picture Placeholder 3"/>
          <p:cNvSpPr>
            <a:spLocks noGrp="1"/>
          </p:cNvSpPr>
          <p:nvPr>
            <p:ph type="pic" sz="quarter" idx="13"/>
          </p:nvPr>
        </p:nvSpPr>
        <p:spPr/>
      </p:sp>
      <p:cxnSp>
        <p:nvCxnSpPr>
          <p:cNvPr id="6" name="Straight Connector 5"/>
          <p:cNvCxnSpPr/>
          <p:nvPr/>
        </p:nvCxnSpPr>
        <p:spPr>
          <a:xfrm>
            <a:off x="1151168" y="3513667"/>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a:off x="4425553" y="351366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9335331" y="351366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flipV="1">
            <a:off x="6988071" y="1688275"/>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flipV="1">
            <a:off x="2411924" y="169250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a:off x="465546" y="3513666"/>
            <a:ext cx="11156192" cy="0"/>
          </a:xfrm>
          <a:prstGeom prst="line">
            <a:avLst/>
          </a:prstGeom>
          <a:noFill/>
          <a:ln w="50800" cap="flat">
            <a:solidFill>
              <a:schemeClr val="tx1"/>
            </a:solidFill>
            <a:prstDash val="solid"/>
            <a:round/>
            <a:headEnd type="non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16" name="Rectangle 15"/>
          <p:cNvSpPr/>
          <p:nvPr/>
        </p:nvSpPr>
        <p:spPr>
          <a:xfrm>
            <a:off x="1250165" y="3740834"/>
            <a:ext cx="2216563" cy="600165"/>
          </a:xfrm>
          <a:prstGeom prst="rect">
            <a:avLst/>
          </a:prstGeom>
        </p:spPr>
        <p:txBody>
          <a:bodyPr wrap="square" lIns="45711" tIns="22855" rIns="45711" bIns="22855">
            <a:spAutoFit/>
          </a:bodyPr>
          <a:lstStyle/>
          <a:p>
            <a:pPr marL="285693" indent="-285693">
              <a:buFont typeface="Arial" charset="0"/>
              <a:buChar char="•"/>
            </a:pPr>
            <a:r>
              <a:rPr lang="en-US" sz="1200" dirty="0">
                <a:solidFill>
                  <a:schemeClr val="accent3"/>
                </a:solidFill>
              </a:rPr>
              <a:t>Announce AEM Mobile</a:t>
            </a:r>
          </a:p>
          <a:p>
            <a:pPr marL="285693" indent="-285693">
              <a:buFont typeface="Arial" charset="0"/>
              <a:buChar char="•"/>
            </a:pPr>
            <a:r>
              <a:rPr lang="en-US" sz="1200" dirty="0">
                <a:solidFill>
                  <a:schemeClr val="accent3"/>
                </a:solidFill>
              </a:rPr>
              <a:t>Re-brand DPS to AEM Mobile</a:t>
            </a:r>
          </a:p>
          <a:p>
            <a:pPr marL="285693" indent="-285693">
              <a:buFont typeface="Arial" charset="0"/>
              <a:buChar char="•"/>
            </a:pPr>
            <a:endParaRPr lang="en-US" sz="1200" dirty="0">
              <a:solidFill>
                <a:schemeClr val="accent3"/>
              </a:solidFill>
            </a:endParaRPr>
          </a:p>
        </p:txBody>
      </p:sp>
      <p:sp>
        <p:nvSpPr>
          <p:cNvPr id="17" name="Rectangle 16"/>
          <p:cNvSpPr/>
          <p:nvPr/>
        </p:nvSpPr>
        <p:spPr>
          <a:xfrm>
            <a:off x="4629282" y="3737592"/>
            <a:ext cx="3225048" cy="1892826"/>
          </a:xfrm>
          <a:prstGeom prst="rect">
            <a:avLst/>
          </a:prstGeom>
        </p:spPr>
        <p:txBody>
          <a:bodyPr wrap="square" lIns="45711" tIns="22855" rIns="45711" bIns="22855">
            <a:spAutoFit/>
          </a:bodyPr>
          <a:lstStyle/>
          <a:p>
            <a:pPr marL="171416" indent="-171416">
              <a:buFont typeface="Arial" charset="0"/>
              <a:buChar char="•"/>
            </a:pPr>
            <a:r>
              <a:rPr lang="en-US" sz="1200" dirty="0">
                <a:solidFill>
                  <a:schemeClr val="accent3"/>
                </a:solidFill>
              </a:rPr>
              <a:t>AEM 6.2 Release</a:t>
            </a:r>
          </a:p>
          <a:p>
            <a:pPr marL="171416" indent="-171416">
              <a:buFont typeface="Arial" charset="0"/>
              <a:buChar char="•"/>
            </a:pPr>
            <a:endParaRPr lang="en-US" sz="1200" dirty="0">
              <a:solidFill>
                <a:schemeClr val="accent3"/>
              </a:solidFill>
            </a:endParaRPr>
          </a:p>
          <a:p>
            <a:pPr marL="171416" indent="-171416">
              <a:buFont typeface="Arial" charset="0"/>
              <a:buChar char="•"/>
            </a:pPr>
            <a:r>
              <a:rPr lang="en-US" sz="1200" dirty="0">
                <a:solidFill>
                  <a:schemeClr val="accent3"/>
                </a:solidFill>
              </a:rPr>
              <a:t>Navigation Screen design tool (Europa)</a:t>
            </a:r>
          </a:p>
          <a:p>
            <a:pPr marL="171416" indent="-171416">
              <a:buFont typeface="Arial" charset="0"/>
              <a:buChar char="•"/>
            </a:pPr>
            <a:r>
              <a:rPr lang="en-US" sz="1200" dirty="0">
                <a:solidFill>
                  <a:schemeClr val="accent3"/>
                </a:solidFill>
              </a:rPr>
              <a:t>Performance Improvement (Shared Content)</a:t>
            </a:r>
          </a:p>
          <a:p>
            <a:pPr marL="171416" indent="-171416">
              <a:buFont typeface="Arial" charset="0"/>
              <a:buChar char="•"/>
            </a:pPr>
            <a:r>
              <a:rPr lang="en-US" sz="1200" dirty="0">
                <a:solidFill>
                  <a:schemeClr val="accent3"/>
                </a:solidFill>
              </a:rPr>
              <a:t>Custom App Authentication (BYO-</a:t>
            </a:r>
            <a:r>
              <a:rPr lang="en-US" sz="1200" dirty="0" err="1">
                <a:solidFill>
                  <a:schemeClr val="accent3"/>
                </a:solidFill>
              </a:rPr>
              <a:t>Auth</a:t>
            </a:r>
            <a:r>
              <a:rPr lang="en-US" sz="1200" dirty="0">
                <a:solidFill>
                  <a:schemeClr val="accent3"/>
                </a:solidFill>
              </a:rPr>
              <a:t>)</a:t>
            </a:r>
          </a:p>
          <a:p>
            <a:pPr marL="171416" indent="-171416">
              <a:buFont typeface="Arial" charset="0"/>
              <a:buChar char="•"/>
            </a:pPr>
            <a:r>
              <a:rPr lang="en-US" sz="1200" dirty="0">
                <a:solidFill>
                  <a:schemeClr val="accent3"/>
                </a:solidFill>
              </a:rPr>
              <a:t>Android Parity (notifications, subscriptions)</a:t>
            </a:r>
          </a:p>
          <a:p>
            <a:pPr marL="171416" indent="-171416">
              <a:buFont typeface="Arial" charset="0"/>
              <a:buChar char="•"/>
            </a:pPr>
            <a:r>
              <a:rPr lang="en-US" sz="1200" dirty="0">
                <a:solidFill>
                  <a:schemeClr val="accent3"/>
                </a:solidFill>
              </a:rPr>
              <a:t>China Distribution</a:t>
            </a:r>
          </a:p>
          <a:p>
            <a:pPr marL="171416" indent="-171416">
              <a:buFont typeface="Arial" charset="0"/>
              <a:buChar char="•"/>
            </a:pPr>
            <a:r>
              <a:rPr lang="en-US" sz="1200" dirty="0">
                <a:solidFill>
                  <a:schemeClr val="accent3"/>
                </a:solidFill>
              </a:rPr>
              <a:t>Video on Navigation Screens</a:t>
            </a:r>
          </a:p>
          <a:p>
            <a:pPr marL="171416" indent="-171416">
              <a:buFont typeface="Arial" charset="0"/>
              <a:buChar char="•"/>
            </a:pPr>
            <a:endParaRPr lang="en-US" sz="1200" dirty="0">
              <a:solidFill>
                <a:schemeClr val="accent3"/>
              </a:solidFill>
            </a:endParaRPr>
          </a:p>
          <a:p>
            <a:pPr marL="171416" indent="-171416">
              <a:buFont typeface="Arial" charset="0"/>
              <a:buChar char="•"/>
            </a:pPr>
            <a:r>
              <a:rPr lang="en-US" sz="1200" dirty="0">
                <a:solidFill>
                  <a:schemeClr val="accent3"/>
                </a:solidFill>
              </a:rPr>
              <a:t>Start work on long-pole Q3 deliverables</a:t>
            </a:r>
          </a:p>
        </p:txBody>
      </p:sp>
      <p:sp>
        <p:nvSpPr>
          <p:cNvPr id="18" name="Rectangle 17"/>
          <p:cNvSpPr/>
          <p:nvPr/>
        </p:nvSpPr>
        <p:spPr>
          <a:xfrm>
            <a:off x="2567539" y="1637100"/>
            <a:ext cx="3730768" cy="1154162"/>
          </a:xfrm>
          <a:prstGeom prst="rect">
            <a:avLst/>
          </a:prstGeom>
        </p:spPr>
        <p:txBody>
          <a:bodyPr wrap="square" lIns="45711" tIns="22855" rIns="45711" bIns="22855">
            <a:spAutoFit/>
          </a:bodyPr>
          <a:lstStyle/>
          <a:p>
            <a:pPr marL="285693" indent="-285693">
              <a:buFont typeface="Arial" charset="0"/>
              <a:buChar char="•"/>
            </a:pPr>
            <a:r>
              <a:rPr lang="en-US" sz="1200" dirty="0">
                <a:solidFill>
                  <a:schemeClr val="accent3"/>
                </a:solidFill>
              </a:rPr>
              <a:t>Cordova </a:t>
            </a:r>
            <a:r>
              <a:rPr lang="en-US" sz="1200" dirty="0" err="1">
                <a:solidFill>
                  <a:schemeClr val="accent3"/>
                </a:solidFill>
              </a:rPr>
              <a:t>Webview</a:t>
            </a:r>
            <a:r>
              <a:rPr lang="en-US" sz="1200" dirty="0">
                <a:solidFill>
                  <a:schemeClr val="accent3"/>
                </a:solidFill>
              </a:rPr>
              <a:t> support</a:t>
            </a:r>
          </a:p>
          <a:p>
            <a:pPr marL="285693" indent="-285693">
              <a:buFont typeface="Arial" charset="0"/>
              <a:buChar char="•"/>
            </a:pPr>
            <a:r>
              <a:rPr lang="en-US" sz="1200" dirty="0">
                <a:solidFill>
                  <a:schemeClr val="accent3"/>
                </a:solidFill>
              </a:rPr>
              <a:t>Cordova Plug-in support w/ bundled plug-ins</a:t>
            </a:r>
          </a:p>
          <a:p>
            <a:pPr marL="285693" indent="-285693">
              <a:buFont typeface="Arial" charset="0"/>
              <a:buChar char="•"/>
            </a:pPr>
            <a:r>
              <a:rPr lang="en-US" sz="1200" dirty="0">
                <a:solidFill>
                  <a:schemeClr val="accent3"/>
                </a:solidFill>
              </a:rPr>
              <a:t>In-app Search</a:t>
            </a:r>
          </a:p>
          <a:p>
            <a:pPr marL="285693" indent="-285693">
              <a:buFont typeface="Arial" charset="0"/>
              <a:buChar char="•"/>
            </a:pPr>
            <a:r>
              <a:rPr lang="en-US" sz="1200" dirty="0">
                <a:solidFill>
                  <a:schemeClr val="accent3"/>
                </a:solidFill>
              </a:rPr>
              <a:t>ADM – Mobile PDF Export (Doc Cloud Integration)</a:t>
            </a:r>
          </a:p>
          <a:p>
            <a:pPr marL="285693" indent="-285693">
              <a:buFont typeface="Arial" charset="0"/>
              <a:buChar char="•"/>
            </a:pPr>
            <a:r>
              <a:rPr lang="en-US" sz="1200" dirty="0">
                <a:solidFill>
                  <a:schemeClr val="accent3"/>
                </a:solidFill>
              </a:rPr>
              <a:t>AEM Mobile Connector (robustness)</a:t>
            </a:r>
          </a:p>
          <a:p>
            <a:pPr marL="285693" indent="-285693">
              <a:buFont typeface="Arial" charset="0"/>
              <a:buChar char="•"/>
            </a:pPr>
            <a:r>
              <a:rPr lang="en-US" sz="1200" dirty="0">
                <a:solidFill>
                  <a:schemeClr val="accent3"/>
                </a:solidFill>
              </a:rPr>
              <a:t>Content Map</a:t>
            </a:r>
          </a:p>
        </p:txBody>
      </p:sp>
      <p:sp>
        <p:nvSpPr>
          <p:cNvPr id="19" name="Rectangle 18"/>
          <p:cNvSpPr/>
          <p:nvPr/>
        </p:nvSpPr>
        <p:spPr>
          <a:xfrm>
            <a:off x="101574" y="5399585"/>
            <a:ext cx="2265415" cy="600165"/>
          </a:xfrm>
          <a:prstGeom prst="rect">
            <a:avLst/>
          </a:prstGeom>
        </p:spPr>
        <p:txBody>
          <a:bodyPr wrap="none" lIns="45711" tIns="22855" rIns="45711" bIns="22855">
            <a:spAutoFit/>
          </a:bodyPr>
          <a:lstStyle/>
          <a:p>
            <a:pPr algn="ctr"/>
            <a:r>
              <a:rPr lang="en-US"/>
              <a:t>Mobile World Congress</a:t>
            </a:r>
          </a:p>
          <a:p>
            <a:pPr algn="ctr"/>
            <a:r>
              <a:rPr lang="en-US" dirty="0" smtClean="0"/>
              <a:t>Feb 22</a:t>
            </a:r>
            <a:endParaRPr lang="en-US" dirty="0"/>
          </a:p>
        </p:txBody>
      </p:sp>
      <p:sp>
        <p:nvSpPr>
          <p:cNvPr id="20" name="Rectangle 19"/>
          <p:cNvSpPr/>
          <p:nvPr/>
        </p:nvSpPr>
        <p:spPr>
          <a:xfrm>
            <a:off x="1519981" y="980849"/>
            <a:ext cx="1783887" cy="600165"/>
          </a:xfrm>
          <a:prstGeom prst="rect">
            <a:avLst/>
          </a:prstGeom>
        </p:spPr>
        <p:txBody>
          <a:bodyPr wrap="square" lIns="45711" tIns="22855" rIns="45711" bIns="22855">
            <a:spAutoFit/>
          </a:bodyPr>
          <a:lstStyle/>
          <a:p>
            <a:pPr algn="ctr"/>
            <a:r>
              <a:rPr lang="en-US" dirty="0"/>
              <a:t>Adobe Summit</a:t>
            </a:r>
          </a:p>
          <a:p>
            <a:pPr algn="ctr"/>
            <a:r>
              <a:rPr lang="en-US" dirty="0" smtClean="0"/>
              <a:t>Mar 29</a:t>
            </a:r>
            <a:endParaRPr lang="en-US" dirty="0"/>
          </a:p>
        </p:txBody>
      </p:sp>
      <p:sp>
        <p:nvSpPr>
          <p:cNvPr id="21" name="Rectangle 20"/>
          <p:cNvSpPr/>
          <p:nvPr/>
        </p:nvSpPr>
        <p:spPr>
          <a:xfrm>
            <a:off x="6605583" y="1257848"/>
            <a:ext cx="764977" cy="323166"/>
          </a:xfrm>
          <a:prstGeom prst="rect">
            <a:avLst/>
          </a:prstGeom>
        </p:spPr>
        <p:txBody>
          <a:bodyPr wrap="square" lIns="45711" tIns="22855" rIns="45711" bIns="22855">
            <a:spAutoFit/>
          </a:bodyPr>
          <a:lstStyle/>
          <a:p>
            <a:pPr algn="ctr"/>
            <a:r>
              <a:rPr lang="en-US" dirty="0" smtClean="0"/>
              <a:t>Q3</a:t>
            </a:r>
            <a:endParaRPr lang="en-US" dirty="0"/>
          </a:p>
        </p:txBody>
      </p:sp>
      <p:sp>
        <p:nvSpPr>
          <p:cNvPr id="22" name="Rectangle 21"/>
          <p:cNvSpPr/>
          <p:nvPr/>
        </p:nvSpPr>
        <p:spPr>
          <a:xfrm>
            <a:off x="4043064" y="5436309"/>
            <a:ext cx="764977" cy="323166"/>
          </a:xfrm>
          <a:prstGeom prst="rect">
            <a:avLst/>
          </a:prstGeom>
        </p:spPr>
        <p:txBody>
          <a:bodyPr wrap="square" lIns="45711" tIns="22855" rIns="45711" bIns="22855">
            <a:spAutoFit/>
          </a:bodyPr>
          <a:lstStyle/>
          <a:p>
            <a:pPr algn="ctr"/>
            <a:r>
              <a:rPr lang="en-US" dirty="0" smtClean="0"/>
              <a:t>Q2</a:t>
            </a:r>
            <a:endParaRPr lang="en-US" dirty="0"/>
          </a:p>
        </p:txBody>
      </p:sp>
      <p:sp>
        <p:nvSpPr>
          <p:cNvPr id="23" name="Rectangle 22"/>
          <p:cNvSpPr/>
          <p:nvPr/>
        </p:nvSpPr>
        <p:spPr>
          <a:xfrm>
            <a:off x="8952842" y="5399585"/>
            <a:ext cx="764977" cy="323166"/>
          </a:xfrm>
          <a:prstGeom prst="rect">
            <a:avLst/>
          </a:prstGeom>
        </p:spPr>
        <p:txBody>
          <a:bodyPr wrap="square" lIns="45711" tIns="22855" rIns="45711" bIns="22855">
            <a:spAutoFit/>
          </a:bodyPr>
          <a:lstStyle/>
          <a:p>
            <a:pPr algn="ctr"/>
            <a:r>
              <a:rPr lang="en-US" dirty="0" smtClean="0"/>
              <a:t>Q4</a:t>
            </a:r>
            <a:endParaRPr lang="en-US" dirty="0"/>
          </a:p>
        </p:txBody>
      </p:sp>
      <p:sp>
        <p:nvSpPr>
          <p:cNvPr id="24" name="Rectangle 23"/>
          <p:cNvSpPr/>
          <p:nvPr/>
        </p:nvSpPr>
        <p:spPr>
          <a:xfrm>
            <a:off x="7217470" y="1582100"/>
            <a:ext cx="2369583" cy="1154162"/>
          </a:xfrm>
          <a:prstGeom prst="rect">
            <a:avLst/>
          </a:prstGeom>
        </p:spPr>
        <p:txBody>
          <a:bodyPr wrap="none" lIns="45711" tIns="22855" rIns="45711" bIns="22855">
            <a:spAutoFit/>
          </a:bodyPr>
          <a:lstStyle/>
          <a:p>
            <a:pPr marL="171416" indent="-171416">
              <a:buFont typeface="Arial" charset="0"/>
              <a:buChar char="•"/>
            </a:pPr>
            <a:r>
              <a:rPr lang="en-US" sz="1200" dirty="0">
                <a:solidFill>
                  <a:schemeClr val="accent3"/>
                </a:solidFill>
              </a:rPr>
              <a:t>Import/Manage native apps</a:t>
            </a:r>
          </a:p>
          <a:p>
            <a:pPr marL="171416" indent="-171416">
              <a:buFont typeface="Arial" charset="0"/>
              <a:buChar char="•"/>
            </a:pPr>
            <a:r>
              <a:rPr lang="en-US" sz="1200" dirty="0">
                <a:solidFill>
                  <a:schemeClr val="accent3"/>
                </a:solidFill>
              </a:rPr>
              <a:t>SOC-2 Compliance</a:t>
            </a:r>
          </a:p>
          <a:p>
            <a:pPr marL="171416" indent="-171416">
              <a:buFont typeface="Arial" charset="0"/>
              <a:buChar char="•"/>
            </a:pPr>
            <a:r>
              <a:rPr lang="en-US" sz="1200" dirty="0">
                <a:solidFill>
                  <a:schemeClr val="accent3"/>
                </a:solidFill>
              </a:rPr>
              <a:t>Custom Plug-in support</a:t>
            </a:r>
          </a:p>
          <a:p>
            <a:pPr marL="171416" indent="-171416">
              <a:buFont typeface="Arial" charset="0"/>
              <a:buChar char="•"/>
            </a:pPr>
            <a:r>
              <a:rPr lang="en-US" sz="1200" dirty="0">
                <a:solidFill>
                  <a:schemeClr val="accent3"/>
                </a:solidFill>
              </a:rPr>
              <a:t>Multi-language support (in app)</a:t>
            </a:r>
          </a:p>
          <a:p>
            <a:pPr marL="171416" indent="-171416">
              <a:buFont typeface="Arial" charset="0"/>
              <a:buChar char="•"/>
            </a:pPr>
            <a:r>
              <a:rPr lang="en-US" sz="1200" dirty="0">
                <a:solidFill>
                  <a:schemeClr val="accent3"/>
                </a:solidFill>
              </a:rPr>
              <a:t>User-curated content (collections)</a:t>
            </a:r>
          </a:p>
          <a:p>
            <a:pPr marL="171416" indent="-171416">
              <a:buFont typeface="Arial" charset="0"/>
              <a:buChar char="•"/>
            </a:pPr>
            <a:r>
              <a:rPr lang="en-US" sz="1200" dirty="0">
                <a:solidFill>
                  <a:schemeClr val="accent3"/>
                </a:solidFill>
              </a:rPr>
              <a:t>Entitlement API updates</a:t>
            </a:r>
          </a:p>
        </p:txBody>
      </p:sp>
      <p:sp>
        <p:nvSpPr>
          <p:cNvPr id="25" name="Rectangle 24"/>
          <p:cNvSpPr/>
          <p:nvPr/>
        </p:nvSpPr>
        <p:spPr>
          <a:xfrm rot="19079638">
            <a:off x="4979815" y="2719067"/>
            <a:ext cx="7775905" cy="600165"/>
          </a:xfrm>
          <a:prstGeom prst="rect">
            <a:avLst/>
          </a:prstGeom>
        </p:spPr>
        <p:txBody>
          <a:bodyPr wrap="none" lIns="45711" tIns="22855" rIns="45711" bIns="22855">
            <a:spAutoFit/>
          </a:bodyPr>
          <a:lstStyle/>
          <a:p>
            <a:r>
              <a:rPr lang="en-US" sz="3600" dirty="0">
                <a:solidFill>
                  <a:schemeClr val="accent6"/>
                </a:solidFill>
              </a:rPr>
              <a:t>(for existing DPS &amp; AEM Apps customers)</a:t>
            </a:r>
            <a:endParaRPr lang="en-US" sz="3600" dirty="0"/>
          </a:p>
        </p:txBody>
      </p:sp>
      <p:sp>
        <p:nvSpPr>
          <p:cNvPr id="26" name="Rectangle 25"/>
          <p:cNvSpPr/>
          <p:nvPr/>
        </p:nvSpPr>
        <p:spPr>
          <a:xfrm>
            <a:off x="9470562" y="3737591"/>
            <a:ext cx="1725344" cy="969496"/>
          </a:xfrm>
          <a:prstGeom prst="rect">
            <a:avLst/>
          </a:prstGeom>
        </p:spPr>
        <p:txBody>
          <a:bodyPr wrap="none" lIns="45711" tIns="22855" rIns="45711" bIns="22855">
            <a:spAutoFit/>
          </a:bodyPr>
          <a:lstStyle/>
          <a:p>
            <a:pPr marL="171416" indent="-171416">
              <a:buFont typeface="Arial" charset="0"/>
              <a:buChar char="•"/>
            </a:pPr>
            <a:r>
              <a:rPr lang="en-US" sz="1200" dirty="0">
                <a:solidFill>
                  <a:schemeClr val="accent3"/>
                </a:solidFill>
              </a:rPr>
              <a:t>Content as a Service (?)</a:t>
            </a:r>
          </a:p>
          <a:p>
            <a:pPr marL="171416" indent="-171416">
              <a:buFont typeface="Arial" charset="0"/>
              <a:buChar char="•"/>
            </a:pPr>
            <a:r>
              <a:rPr lang="en-US" sz="1200" dirty="0">
                <a:solidFill>
                  <a:schemeClr val="accent3"/>
                </a:solidFill>
              </a:rPr>
              <a:t>Data-driven Content (?)</a:t>
            </a:r>
          </a:p>
          <a:p>
            <a:pPr marL="171416" indent="-171416">
              <a:buFont typeface="Arial" charset="0"/>
              <a:buChar char="•"/>
            </a:pPr>
            <a:endParaRPr lang="en-US" sz="1200" dirty="0">
              <a:solidFill>
                <a:schemeClr val="accent3"/>
              </a:solidFill>
            </a:endParaRPr>
          </a:p>
          <a:p>
            <a:pPr marL="171416" indent="-171416">
              <a:buFont typeface="Arial" charset="0"/>
              <a:buChar char="•"/>
            </a:pPr>
            <a:endParaRPr lang="en-US" sz="1200" dirty="0">
              <a:solidFill>
                <a:schemeClr val="accent3"/>
              </a:solidFill>
            </a:endParaRPr>
          </a:p>
          <a:p>
            <a:pPr marL="171416" indent="-171416">
              <a:buFont typeface="Arial" charset="0"/>
              <a:buChar char="•"/>
            </a:pPr>
            <a:endParaRPr lang="en-US" sz="1200" dirty="0">
              <a:solidFill>
                <a:schemeClr val="accent3"/>
              </a:solidFill>
            </a:endParaRPr>
          </a:p>
        </p:txBody>
      </p:sp>
    </p:spTree>
    <p:extLst>
      <p:ext uri="{BB962C8B-B14F-4D97-AF65-F5344CB8AC3E}">
        <p14:creationId xmlns:p14="http://schemas.microsoft.com/office/powerpoint/2010/main" val="9640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Additional Features &amp; Capabilities</a:t>
            </a:r>
            <a:endParaRPr lang="en-US" dirty="0"/>
          </a:p>
        </p:txBody>
      </p:sp>
      <p:sp>
        <p:nvSpPr>
          <p:cNvPr id="3" name="Text Placeholder 2"/>
          <p:cNvSpPr>
            <a:spLocks noGrp="1"/>
          </p:cNvSpPr>
          <p:nvPr>
            <p:ph type="body" idx="1"/>
          </p:nvPr>
        </p:nvSpPr>
        <p:spPr>
          <a:xfrm>
            <a:off x="688843" y="1374648"/>
            <a:ext cx="5114362" cy="5029200"/>
          </a:xfrm>
        </p:spPr>
        <p:txBody>
          <a:bodyPr>
            <a:normAutofit/>
          </a:bodyPr>
          <a:lstStyle/>
          <a:p>
            <a:r>
              <a:rPr lang="en-US" sz="1800" dirty="0"/>
              <a:t>Desktop Authoring Support</a:t>
            </a:r>
          </a:p>
          <a:p>
            <a:pPr lvl="1"/>
            <a:r>
              <a:rPr lang="en-US" sz="1800" dirty="0"/>
              <a:t>InDesign Plug-in (INDD –&gt; AEM mobile)</a:t>
            </a:r>
          </a:p>
          <a:p>
            <a:pPr lvl="1"/>
            <a:r>
              <a:rPr lang="en-US" sz="1800" dirty="0"/>
              <a:t>Acrobat Plug-in (PDF –&gt; AEM mobile)</a:t>
            </a:r>
          </a:p>
          <a:p>
            <a:pPr lvl="1"/>
            <a:r>
              <a:rPr lang="en-US" sz="1800" dirty="0"/>
              <a:t>PPT Plug-in (PPT –&gt; AEM mobile)</a:t>
            </a:r>
          </a:p>
          <a:p>
            <a:r>
              <a:rPr lang="en-US" sz="1800" dirty="0"/>
              <a:t>Online or Offline use</a:t>
            </a:r>
          </a:p>
          <a:p>
            <a:r>
              <a:rPr lang="en-US" sz="1800" dirty="0"/>
              <a:t>Web Viewer (Mac/Win)</a:t>
            </a:r>
          </a:p>
          <a:p>
            <a:r>
              <a:rPr lang="en-US" sz="1800" dirty="0"/>
              <a:t>In-app Search</a:t>
            </a:r>
          </a:p>
          <a:p>
            <a:r>
              <a:rPr lang="en-US" sz="1800" dirty="0"/>
              <a:t>Social Sharing of content</a:t>
            </a:r>
          </a:p>
          <a:p>
            <a:r>
              <a:rPr lang="en-US" sz="1800" dirty="0"/>
              <a:t>In-app Purchase</a:t>
            </a:r>
          </a:p>
          <a:p>
            <a:pPr lvl="1"/>
            <a:r>
              <a:rPr lang="en-US" sz="1800" dirty="0"/>
              <a:t>Single purchase &amp; Subscriptions</a:t>
            </a:r>
          </a:p>
          <a:p>
            <a:r>
              <a:rPr lang="en-US" sz="1800" dirty="0"/>
              <a:t>End-user Authentication, Entitlement &amp; Access</a:t>
            </a:r>
          </a:p>
          <a:p>
            <a:pPr lvl="1"/>
            <a:r>
              <a:rPr lang="en-US" sz="1800" dirty="0"/>
              <a:t>BYO Authentication</a:t>
            </a:r>
          </a:p>
          <a:p>
            <a:pPr lvl="1"/>
            <a:r>
              <a:rPr lang="en-US" sz="1800" dirty="0"/>
              <a:t>Content Metering &amp; Paywalls</a:t>
            </a:r>
          </a:p>
          <a:p>
            <a:endParaRPr lang="en-US" sz="1800" dirty="0"/>
          </a:p>
        </p:txBody>
      </p:sp>
      <p:sp>
        <p:nvSpPr>
          <p:cNvPr id="4" name="Picture Placeholder 3"/>
          <p:cNvSpPr>
            <a:spLocks noGrp="1"/>
          </p:cNvSpPr>
          <p:nvPr>
            <p:ph type="pic" sz="quarter" idx="13"/>
          </p:nvPr>
        </p:nvSpPr>
        <p:spPr/>
      </p:sp>
      <p:sp>
        <p:nvSpPr>
          <p:cNvPr id="5" name="Text Placeholder 2"/>
          <p:cNvSpPr txBox="1">
            <a:spLocks/>
          </p:cNvSpPr>
          <p:nvPr/>
        </p:nvSpPr>
        <p:spPr>
          <a:xfrm>
            <a:off x="6450714" y="1374648"/>
            <a:ext cx="5114362" cy="5029200"/>
          </a:xfrm>
          <a:prstGeom prst="rect">
            <a:avLst/>
          </a:prstGeom>
          <a:ln w="25400">
            <a:miter lim="400000"/>
          </a:ln>
          <a:extLst>
            <a:ext uri="{C572A759-6A51-4108-AA02-DFA0A04FC94B}">
              <ma14:wrappingTextBoxFlag xmlns:ma14="http://schemas.microsoft.com/office/mac/drawingml/2011/main" val="1"/>
            </a:ext>
          </a:extLst>
        </p:spPr>
        <p:txBody>
          <a:bodyPr lIns="54403" tIns="54403" rIns="54403" bIns="54403">
            <a:normAutofit fontScale="92500" lnSpcReduction="20000"/>
          </a:bodyPr>
          <a:lstStyle>
            <a:lvl1pPr marL="539751" marR="0" indent="-530226" algn="l" defTabSz="2176582" rtl="0" latinLnBrk="0">
              <a:lnSpc>
                <a:spcPct val="100000"/>
              </a:lnSpc>
              <a:spcBef>
                <a:spcPts val="1400"/>
              </a:spcBef>
              <a:spcAft>
                <a:spcPts val="0"/>
              </a:spcAft>
              <a:buClr>
                <a:srgbClr val="808080"/>
              </a:buClr>
              <a:buSzPct val="7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1pPr>
            <a:lvl2pPr marL="937895" marR="0" indent="-662044" algn="l" defTabSz="2176582" rtl="0" latinLnBrk="0">
              <a:lnSpc>
                <a:spcPct val="100000"/>
              </a:lnSpc>
              <a:spcBef>
                <a:spcPts val="1400"/>
              </a:spcBef>
              <a:spcAft>
                <a:spcPts val="0"/>
              </a:spcAft>
              <a:buClr>
                <a:srgbClr val="808080"/>
              </a:buClr>
              <a:buSzPct val="7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2pPr>
            <a:lvl3pPr marL="1085772" marR="0" indent="-534069" algn="l" defTabSz="2176582" rtl="0" latinLnBrk="0">
              <a:lnSpc>
                <a:spcPct val="100000"/>
              </a:lnSpc>
              <a:spcBef>
                <a:spcPts val="1400"/>
              </a:spcBef>
              <a:spcAft>
                <a:spcPts val="0"/>
              </a:spcAft>
              <a:buClr>
                <a:srgbClr val="808080"/>
              </a:buClr>
              <a:buSzPct val="7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3pPr>
            <a:lvl4pPr marL="1281011" marR="0" indent="-529032" algn="l" defTabSz="2176582" rtl="0" latinLnBrk="0">
              <a:lnSpc>
                <a:spcPct val="100000"/>
              </a:lnSpc>
              <a:spcBef>
                <a:spcPts val="1400"/>
              </a:spcBef>
              <a:spcAft>
                <a:spcPts val="0"/>
              </a:spcAft>
              <a:buClr>
                <a:srgbClr val="808080"/>
              </a:buClr>
              <a:buSzPct val="7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4pPr>
            <a:lvl5pPr marL="1423254" marR="0" indent="-472889" algn="l" defTabSz="2176582" rtl="0" latinLnBrk="0">
              <a:lnSpc>
                <a:spcPct val="100000"/>
              </a:lnSpc>
              <a:spcBef>
                <a:spcPts val="1400"/>
              </a:spcBef>
              <a:spcAft>
                <a:spcPts val="0"/>
              </a:spcAft>
              <a:buClr>
                <a:srgbClr val="808080"/>
              </a:buClr>
              <a:buSzPct val="7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5pPr>
            <a:lvl6pPr marL="3264872" marR="0" indent="-544146" algn="l" defTabSz="2176582" rtl="0" latinLnBrk="0">
              <a:lnSpc>
                <a:spcPct val="100000"/>
              </a:lnSpc>
              <a:spcBef>
                <a:spcPts val="1400"/>
              </a:spcBef>
              <a:spcAft>
                <a:spcPts val="0"/>
              </a:spcAft>
              <a:buClr>
                <a:srgbClr val="808080"/>
              </a:buClr>
              <a:buSzPct val="10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6pPr>
            <a:lvl7pPr marL="3809017" marR="0" indent="-544145" algn="l" defTabSz="2176582" rtl="0" latinLnBrk="0">
              <a:lnSpc>
                <a:spcPct val="100000"/>
              </a:lnSpc>
              <a:spcBef>
                <a:spcPts val="1400"/>
              </a:spcBef>
              <a:spcAft>
                <a:spcPts val="0"/>
              </a:spcAft>
              <a:buClr>
                <a:srgbClr val="808080"/>
              </a:buClr>
              <a:buSzPct val="10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7pPr>
            <a:lvl8pPr marL="4353161" marR="0" indent="-544145" algn="l" defTabSz="2176582" rtl="0" latinLnBrk="0">
              <a:lnSpc>
                <a:spcPct val="100000"/>
              </a:lnSpc>
              <a:spcBef>
                <a:spcPts val="1400"/>
              </a:spcBef>
              <a:spcAft>
                <a:spcPts val="0"/>
              </a:spcAft>
              <a:buClr>
                <a:srgbClr val="808080"/>
              </a:buClr>
              <a:buSzPct val="10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8pPr>
            <a:lvl9pPr marL="4897308" marR="0" indent="-544145" algn="l" defTabSz="2176582" rtl="0" latinLnBrk="0">
              <a:lnSpc>
                <a:spcPct val="100000"/>
              </a:lnSpc>
              <a:spcBef>
                <a:spcPts val="1400"/>
              </a:spcBef>
              <a:spcAft>
                <a:spcPts val="0"/>
              </a:spcAft>
              <a:buClr>
                <a:srgbClr val="808080"/>
              </a:buClr>
              <a:buSzPct val="10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9pPr>
          </a:lstStyle>
          <a:p>
            <a:r>
              <a:rPr lang="en-US" sz="1800" dirty="0"/>
              <a:t>Apps localized into 23 languages</a:t>
            </a:r>
          </a:p>
          <a:p>
            <a:r>
              <a:rPr lang="en-US" sz="1800" dirty="0"/>
              <a:t>Management portals localized to 11 languages</a:t>
            </a:r>
          </a:p>
          <a:p>
            <a:pPr hangingPunct="1"/>
            <a:r>
              <a:rPr lang="en-US" sz="1800" dirty="0"/>
              <a:t>WCAG 2.0 Accessibility</a:t>
            </a:r>
          </a:p>
          <a:p>
            <a:pPr hangingPunct="1"/>
            <a:r>
              <a:rPr lang="en-US" sz="1800" dirty="0"/>
              <a:t>Preflight Tools</a:t>
            </a:r>
          </a:p>
          <a:p>
            <a:pPr marL="4762" indent="0">
              <a:buNone/>
            </a:pPr>
            <a:endParaRPr lang="en-US" sz="1800" dirty="0"/>
          </a:p>
          <a:p>
            <a:pPr marL="4762" indent="0">
              <a:buNone/>
            </a:pPr>
            <a:r>
              <a:rPr lang="en-US" sz="1800" dirty="0"/>
              <a:t>For Manage Apps</a:t>
            </a:r>
          </a:p>
          <a:p>
            <a:pPr hangingPunct="1"/>
            <a:r>
              <a:rPr lang="en-US" sz="1800" dirty="0"/>
              <a:t>Target Integration</a:t>
            </a:r>
          </a:p>
          <a:p>
            <a:pPr hangingPunct="1"/>
            <a:r>
              <a:rPr lang="en-US" sz="1800" dirty="0"/>
              <a:t>App Verification Tools</a:t>
            </a:r>
          </a:p>
          <a:p>
            <a:pPr hangingPunct="1"/>
            <a:endParaRPr lang="en-US" sz="1800" dirty="0"/>
          </a:p>
          <a:p>
            <a:pPr marL="4762" indent="0">
              <a:buNone/>
            </a:pPr>
            <a:r>
              <a:rPr lang="en-US" sz="1800" dirty="0"/>
              <a:t>Coming Soon</a:t>
            </a:r>
          </a:p>
          <a:p>
            <a:pPr hangingPunct="1"/>
            <a:r>
              <a:rPr lang="en-US" sz="1800" dirty="0"/>
              <a:t>Video on Navigation Screen (anticipated in Q2)</a:t>
            </a:r>
          </a:p>
          <a:p>
            <a:pPr hangingPunct="1"/>
            <a:r>
              <a:rPr lang="en-US" sz="1800" dirty="0"/>
              <a:t>SOC2 Security Compliance (anticipated in Q3)</a:t>
            </a:r>
          </a:p>
          <a:p>
            <a:pPr hangingPunct="1"/>
            <a:r>
              <a:rPr lang="en-US" sz="1800" dirty="0"/>
              <a:t>Multi-language content (anticipated in Q3)</a:t>
            </a:r>
          </a:p>
        </p:txBody>
      </p:sp>
    </p:spTree>
    <p:extLst>
      <p:ext uri="{BB962C8B-B14F-4D97-AF65-F5344CB8AC3E}">
        <p14:creationId xmlns:p14="http://schemas.microsoft.com/office/powerpoint/2010/main" val="35085244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You Manage Where?</a:t>
            </a:r>
            <a:endParaRPr lang="en-US" dirty="0"/>
          </a:p>
        </p:txBody>
      </p:sp>
      <p:sp>
        <p:nvSpPr>
          <p:cNvPr id="4" name="Picture Placeholder 3"/>
          <p:cNvSpPr>
            <a:spLocks noGrp="1"/>
          </p:cNvSpPr>
          <p:nvPr>
            <p:ph type="pic" sz="quarter" idx="13"/>
          </p:nvPr>
        </p:nvSpPr>
        <p:spPr/>
      </p:sp>
      <p:sp>
        <p:nvSpPr>
          <p:cNvPr id="5" name="Rectangle 4"/>
          <p:cNvSpPr/>
          <p:nvPr/>
        </p:nvSpPr>
        <p:spPr>
          <a:xfrm>
            <a:off x="492241" y="1274842"/>
            <a:ext cx="3921619" cy="2400103"/>
          </a:xfrm>
          <a:prstGeom prst="rect">
            <a:avLst/>
          </a:prstGeom>
          <a:ln/>
          <a:effectLst>
            <a:outerShdw blurRad="152400" dist="101600" dir="5400000" algn="tl" rotWithShape="0">
              <a:prstClr val="black">
                <a:alpha val="60000"/>
              </a:prstClr>
            </a:outerShdw>
          </a:effectLst>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defTabSz="914217" hangingPunct="0"/>
            <a:r>
              <a:rPr lang="en-US">
                <a:noFill/>
                <a:latin typeface="Adobe Clean"/>
                <a:ea typeface="Adobe Clean"/>
                <a:cs typeface="Adobe Clean"/>
                <a:sym typeface="Adobe Clean"/>
              </a:rPr>
              <a:t>AEM</a:t>
            </a:r>
          </a:p>
        </p:txBody>
      </p:sp>
      <p:sp>
        <p:nvSpPr>
          <p:cNvPr id="7" name="Rectangle 6"/>
          <p:cNvSpPr/>
          <p:nvPr/>
        </p:nvSpPr>
        <p:spPr>
          <a:xfrm>
            <a:off x="5629888" y="1274842"/>
            <a:ext cx="3595714" cy="2400103"/>
          </a:xfrm>
          <a:prstGeom prst="rect">
            <a:avLst/>
          </a:prstGeom>
          <a:ln/>
          <a:effectLst>
            <a:outerShdw blurRad="152400" dist="101600" dir="5400000" algn="tl" rotWithShape="0">
              <a:prstClr val="black">
                <a:alpha val="60000"/>
              </a:prstClr>
            </a:outerShdw>
          </a:effectLst>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defTabSz="914217" hangingPunct="0"/>
            <a:r>
              <a:rPr lang="en-US">
                <a:noFill/>
                <a:latin typeface="Adobe Clean"/>
                <a:ea typeface="Adobe Clean"/>
                <a:cs typeface="Adobe Clean"/>
                <a:sym typeface="Adobe Clean"/>
              </a:rPr>
              <a:t>AEM</a:t>
            </a:r>
          </a:p>
        </p:txBody>
      </p:sp>
      <p:sp>
        <p:nvSpPr>
          <p:cNvPr id="9" name="TextBox 8"/>
          <p:cNvSpPr txBox="1"/>
          <p:nvPr/>
        </p:nvSpPr>
        <p:spPr>
          <a:xfrm>
            <a:off x="492241" y="1274842"/>
            <a:ext cx="3921619" cy="6463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algn="ctr" defTabSz="914217" hangingPunct="0"/>
            <a:r>
              <a:rPr lang="en-US" dirty="0">
                <a:solidFill>
                  <a:srgbClr val="000000"/>
                </a:solidFill>
                <a:latin typeface="Adobe Clean" charset="0"/>
                <a:ea typeface="Adobe Clean" charset="0"/>
                <a:cs typeface="Adobe Clean" charset="0"/>
                <a:sym typeface="Adobe Clean"/>
              </a:rPr>
              <a:t>AEM</a:t>
            </a:r>
            <a:endParaRPr lang="en-US" dirty="0">
              <a:latin typeface="Adobe Clean" charset="0"/>
              <a:ea typeface="Adobe Clean" charset="0"/>
              <a:cs typeface="Adobe Clean" charset="0"/>
            </a:endParaRPr>
          </a:p>
          <a:p>
            <a:pPr algn="ctr" defTabSz="914217" hangingPunct="0"/>
            <a:r>
              <a:rPr lang="en-US" dirty="0">
                <a:solidFill>
                  <a:srgbClr val="000000"/>
                </a:solidFill>
                <a:latin typeface="Adobe Clean" charset="0"/>
                <a:ea typeface="Adobe Clean" charset="0"/>
                <a:cs typeface="Adobe Clean" charset="0"/>
                <a:sym typeface="Adobe Clean"/>
              </a:rPr>
              <a:t>(on-</a:t>
            </a:r>
            <a:r>
              <a:rPr lang="en-US" dirty="0" err="1">
                <a:solidFill>
                  <a:srgbClr val="000000"/>
                </a:solidFill>
                <a:latin typeface="Adobe Clean" charset="0"/>
                <a:ea typeface="Adobe Clean" charset="0"/>
                <a:cs typeface="Adobe Clean" charset="0"/>
                <a:sym typeface="Adobe Clean"/>
              </a:rPr>
              <a:t>prem</a:t>
            </a:r>
            <a:r>
              <a:rPr lang="en-US" dirty="0">
                <a:solidFill>
                  <a:srgbClr val="000000"/>
                </a:solidFill>
                <a:latin typeface="Adobe Clean" charset="0"/>
                <a:ea typeface="Adobe Clean" charset="0"/>
                <a:cs typeface="Adobe Clean" charset="0"/>
                <a:sym typeface="Adobe Clean"/>
              </a:rPr>
              <a:t> or managed-services)</a:t>
            </a:r>
          </a:p>
        </p:txBody>
      </p:sp>
      <p:sp>
        <p:nvSpPr>
          <p:cNvPr id="11" name="TextBox 10"/>
          <p:cNvSpPr txBox="1"/>
          <p:nvPr/>
        </p:nvSpPr>
        <p:spPr>
          <a:xfrm>
            <a:off x="5629888" y="1274842"/>
            <a:ext cx="3595714" cy="6463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algn="ctr" defTabSz="914217" hangingPunct="0"/>
            <a:r>
              <a:rPr lang="en-US" dirty="0">
                <a:solidFill>
                  <a:srgbClr val="000000"/>
                </a:solidFill>
                <a:latin typeface="Adobe Clean" charset="0"/>
                <a:ea typeface="Adobe Clean" charset="0"/>
                <a:cs typeface="Adobe Clean" charset="0"/>
                <a:sym typeface="Adobe Clean"/>
              </a:rPr>
              <a:t>AEM Mobile</a:t>
            </a:r>
          </a:p>
          <a:p>
            <a:pPr algn="ctr" defTabSz="914217" hangingPunct="0"/>
            <a:r>
              <a:rPr lang="en-US" dirty="0" smtClean="0">
                <a:latin typeface="Adobe Clean" charset="0"/>
                <a:ea typeface="Adobe Clean" charset="0"/>
                <a:cs typeface="Adobe Clean" charset="0"/>
              </a:rPr>
              <a:t>(on-demand services)</a:t>
            </a:r>
            <a:endParaRPr lang="en-US" dirty="0">
              <a:solidFill>
                <a:srgbClr val="000000"/>
              </a:solidFill>
              <a:latin typeface="Adobe Clean" charset="0"/>
              <a:ea typeface="Adobe Clean" charset="0"/>
              <a:cs typeface="Adobe Clean" charset="0"/>
              <a:sym typeface="Adobe Clean"/>
            </a:endParaRPr>
          </a:p>
        </p:txBody>
      </p:sp>
      <p:grpSp>
        <p:nvGrpSpPr>
          <p:cNvPr id="23" name="Group 22"/>
          <p:cNvGrpSpPr/>
          <p:nvPr/>
        </p:nvGrpSpPr>
        <p:grpSpPr>
          <a:xfrm>
            <a:off x="9950300" y="1569926"/>
            <a:ext cx="1398961" cy="1878403"/>
            <a:chOff x="20840413" y="3350672"/>
            <a:chExt cx="2798650" cy="3756805"/>
          </a:xfrm>
        </p:grpSpPr>
        <p:sp>
          <p:nvSpPr>
            <p:cNvPr id="12" name="TextBox 11"/>
            <p:cNvSpPr txBox="1"/>
            <p:nvPr/>
          </p:nvSpPr>
          <p:spPr>
            <a:xfrm>
              <a:off x="20840413" y="3350672"/>
              <a:ext cx="2798650" cy="14773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Deployed App</a:t>
              </a:r>
            </a:p>
          </p:txBody>
        </p:sp>
        <p:pic>
          <p:nvPicPr>
            <p:cNvPr id="13" name="Picture 12" descr="appim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4268" y="4069817"/>
              <a:ext cx="1907709" cy="3037660"/>
            </a:xfrm>
            <a:prstGeom prst="rect">
              <a:avLst/>
            </a:prstGeom>
          </p:spPr>
        </p:pic>
      </p:grpSp>
      <p:sp>
        <p:nvSpPr>
          <p:cNvPr id="15" name="TextBox 14"/>
          <p:cNvSpPr txBox="1"/>
          <p:nvPr/>
        </p:nvSpPr>
        <p:spPr>
          <a:xfrm>
            <a:off x="492241" y="2013228"/>
            <a:ext cx="3921619"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marL="171416" indent="-171416" defTabSz="914217" hangingPunct="0">
              <a:buFont typeface="Arial" charset="0"/>
              <a:buChar char="•"/>
            </a:pPr>
            <a:r>
              <a:rPr lang="en-US" sz="1200" dirty="0">
                <a:latin typeface="Adobe Clean Light" charset="0"/>
                <a:ea typeface="Adobe Clean Light" charset="0"/>
                <a:cs typeface="Adobe Clean Light" charset="0"/>
              </a:rPr>
              <a:t>Asset Management </a:t>
            </a:r>
          </a:p>
          <a:p>
            <a:pPr marL="171416" indent="-171416" defTabSz="914217" hangingPunct="0">
              <a:buFont typeface="Arial" charset="0"/>
              <a:buChar char="•"/>
            </a:pPr>
            <a:r>
              <a:rPr lang="en-US" sz="1200" dirty="0">
                <a:latin typeface="Adobe Clean Light" charset="0"/>
                <a:ea typeface="Adobe Clean Light" charset="0"/>
                <a:cs typeface="Adobe Clean Light" charset="0"/>
              </a:rPr>
              <a:t>Workflows</a:t>
            </a:r>
          </a:p>
          <a:p>
            <a:pPr marL="171416" indent="-171416" defTabSz="914217" hangingPunct="0">
              <a:buFont typeface="Arial" charset="0"/>
              <a:buChar char="•"/>
            </a:pPr>
            <a:r>
              <a:rPr lang="en-US" sz="1200" dirty="0">
                <a:latin typeface="Adobe Clean Light" charset="0"/>
                <a:ea typeface="Adobe Clean Light" charset="0"/>
                <a:cs typeface="Adobe Clean Light" charset="0"/>
              </a:rPr>
              <a:t>Template-based Authoring</a:t>
            </a:r>
          </a:p>
          <a:p>
            <a:pPr marL="171416" indent="-171416" defTabSz="914217" hangingPunct="0">
              <a:buFont typeface="Arial" charset="0"/>
              <a:buChar char="•"/>
            </a:pPr>
            <a:endParaRPr lang="en-US" sz="1200" dirty="0">
              <a:latin typeface="Adobe Clean Light" charset="0"/>
              <a:ea typeface="Adobe Clean Light" charset="0"/>
              <a:cs typeface="Adobe Clean Light" charset="0"/>
            </a:endParaRPr>
          </a:p>
          <a:p>
            <a:pPr marL="171416" indent="-171416" defTabSz="914217" hangingPunct="0">
              <a:buFont typeface="Arial" charset="0"/>
              <a:buChar char="•"/>
            </a:pPr>
            <a:r>
              <a:rPr lang="en-US" sz="1200" dirty="0">
                <a:latin typeface="Adobe Clean Light" charset="0"/>
                <a:ea typeface="Adobe Clean Light" charset="0"/>
                <a:cs typeface="Adobe Clean Light" charset="0"/>
              </a:rPr>
              <a:t>Upload to On-demand Services (optional)</a:t>
            </a:r>
          </a:p>
          <a:p>
            <a:pPr marL="171416" indent="-171416">
              <a:buFont typeface="Arial" charset="0"/>
              <a:buChar char="•"/>
            </a:pPr>
            <a:r>
              <a:rPr lang="en-US" sz="1200" dirty="0">
                <a:latin typeface="Adobe Clean Light" charset="0"/>
                <a:ea typeface="Adobe Clean Light" charset="0"/>
                <a:cs typeface="Adobe Clean Light" charset="0"/>
              </a:rPr>
              <a:t>Content Organization (for Mobile) (optional)</a:t>
            </a:r>
          </a:p>
          <a:p>
            <a:pPr marL="171416" indent="-171416" defTabSz="914217" hangingPunct="0">
              <a:buFont typeface="Arial" charset="0"/>
              <a:buChar char="•"/>
            </a:pPr>
            <a:r>
              <a:rPr lang="en-US" sz="1200" dirty="0">
                <a:latin typeface="Adobe Clean Light" charset="0"/>
                <a:ea typeface="Adobe Clean Light" charset="0"/>
                <a:cs typeface="Adobe Clean Light" charset="0"/>
              </a:rPr>
              <a:t>Distribute/Publish Updates (optional)</a:t>
            </a:r>
          </a:p>
          <a:p>
            <a:pPr marL="171416" indent="-171416" defTabSz="914217" hangingPunct="0">
              <a:buFont typeface="Arial" charset="0"/>
              <a:buChar char="•"/>
            </a:pPr>
            <a:r>
              <a:rPr lang="en-US" sz="1200" dirty="0">
                <a:latin typeface="Adobe Clean Light" charset="0"/>
                <a:ea typeface="Adobe Clean Light" charset="0"/>
                <a:cs typeface="Adobe Clean Light" charset="0"/>
              </a:rPr>
              <a:t>View Summary Analytics (optional)</a:t>
            </a:r>
          </a:p>
        </p:txBody>
      </p:sp>
      <p:sp>
        <p:nvSpPr>
          <p:cNvPr id="16" name="TextBox 15"/>
          <p:cNvSpPr txBox="1"/>
          <p:nvPr/>
        </p:nvSpPr>
        <p:spPr>
          <a:xfrm>
            <a:off x="5629887" y="2013228"/>
            <a:ext cx="3596566"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defTabSz="914217" hangingPunct="0"/>
            <a:r>
              <a:rPr lang="en-US" sz="1200" dirty="0">
                <a:latin typeface="Adobe Clean Light" charset="0"/>
                <a:ea typeface="Adobe Clean Light" charset="0"/>
                <a:cs typeface="Adobe Clean Light" charset="0"/>
              </a:rPr>
              <a:t>Initial Setup</a:t>
            </a:r>
          </a:p>
          <a:p>
            <a:pPr marL="171416" indent="-171416" defTabSz="914217" hangingPunct="0">
              <a:buFont typeface="Arial" charset="0"/>
              <a:buChar char="•"/>
            </a:pPr>
            <a:r>
              <a:rPr lang="en-US" sz="1200" dirty="0">
                <a:latin typeface="Adobe Clean Light" charset="0"/>
                <a:ea typeface="Adobe Clean Light" charset="0"/>
                <a:cs typeface="Adobe Clean Light" charset="0"/>
              </a:rPr>
              <a:t>Create Application</a:t>
            </a:r>
          </a:p>
          <a:p>
            <a:pPr marL="171416" indent="-171416" defTabSz="914217" hangingPunct="0">
              <a:buFont typeface="Arial" charset="0"/>
              <a:buChar char="•"/>
            </a:pPr>
            <a:r>
              <a:rPr lang="en-US" sz="1200" dirty="0">
                <a:latin typeface="Adobe Clean Light" charset="0"/>
                <a:ea typeface="Adobe Clean Light" charset="0"/>
                <a:cs typeface="Adobe Clean Light" charset="0"/>
              </a:rPr>
              <a:t>Design navigation screens (for Mobile)</a:t>
            </a:r>
          </a:p>
          <a:p>
            <a:pPr marL="171416" indent="-171416" defTabSz="914217" hangingPunct="0">
              <a:buFont typeface="Arial" charset="0"/>
              <a:buChar char="•"/>
            </a:pPr>
            <a:r>
              <a:rPr lang="en-US" sz="1200" dirty="0">
                <a:latin typeface="Adobe Clean Light" charset="0"/>
                <a:ea typeface="Adobe Clean Light" charset="0"/>
                <a:cs typeface="Adobe Clean Light" charset="0"/>
              </a:rPr>
              <a:t>Connect additional content sources (optional)</a:t>
            </a:r>
          </a:p>
          <a:p>
            <a:pPr defTabSz="914217" hangingPunct="0"/>
            <a:endParaRPr lang="en-US" sz="1200" dirty="0">
              <a:latin typeface="Adobe Clean Light" charset="0"/>
              <a:ea typeface="Adobe Clean Light" charset="0"/>
              <a:cs typeface="Adobe Clean Light" charset="0"/>
            </a:endParaRPr>
          </a:p>
          <a:p>
            <a:pPr defTabSz="914217" hangingPunct="0"/>
            <a:r>
              <a:rPr lang="en-US" sz="1200" dirty="0">
                <a:latin typeface="Adobe Clean Light" charset="0"/>
                <a:ea typeface="Adobe Clean Light" charset="0"/>
                <a:cs typeface="Adobe Clean Light" charset="0"/>
              </a:rPr>
              <a:t>Production Workflow</a:t>
            </a:r>
          </a:p>
          <a:p>
            <a:pPr marL="171416" indent="-171416" defTabSz="914217" hangingPunct="0">
              <a:buFont typeface="Arial" charset="0"/>
              <a:buChar char="•"/>
            </a:pPr>
            <a:r>
              <a:rPr lang="en-US" sz="1200" dirty="0">
                <a:latin typeface="Adobe Clean Light" charset="0"/>
                <a:ea typeface="Adobe Clean Light" charset="0"/>
                <a:cs typeface="Adobe Clean Light" charset="0"/>
              </a:rPr>
              <a:t>Content Organization (optional)</a:t>
            </a:r>
          </a:p>
          <a:p>
            <a:pPr marL="171416" indent="-171416" defTabSz="914217" hangingPunct="0">
              <a:buFont typeface="Arial" charset="0"/>
              <a:buChar char="•"/>
            </a:pPr>
            <a:r>
              <a:rPr lang="en-US" sz="1200" dirty="0">
                <a:latin typeface="Adobe Clean Light" charset="0"/>
                <a:ea typeface="Adobe Clean Light" charset="0"/>
                <a:cs typeface="Adobe Clean Light" charset="0"/>
              </a:rPr>
              <a:t>Distribute/Publish Updates (optional)</a:t>
            </a:r>
          </a:p>
        </p:txBody>
      </p:sp>
      <p:sp>
        <p:nvSpPr>
          <p:cNvPr id="17" name="Rectangle 16"/>
          <p:cNvSpPr/>
          <p:nvPr/>
        </p:nvSpPr>
        <p:spPr>
          <a:xfrm>
            <a:off x="7556260" y="4041139"/>
            <a:ext cx="1669343" cy="1459324"/>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defTabSz="914217" hangingPunct="0"/>
            <a:r>
              <a:rPr lang="en-US">
                <a:noFill/>
                <a:latin typeface="Adobe Clean"/>
                <a:ea typeface="Adobe Clean"/>
                <a:cs typeface="Adobe Clean"/>
                <a:sym typeface="Adobe Clean"/>
              </a:rPr>
              <a:t>AEM</a:t>
            </a:r>
          </a:p>
        </p:txBody>
      </p:sp>
      <p:sp>
        <p:nvSpPr>
          <p:cNvPr id="18" name="TextBox 17"/>
          <p:cNvSpPr txBox="1"/>
          <p:nvPr/>
        </p:nvSpPr>
        <p:spPr>
          <a:xfrm>
            <a:off x="7556260" y="4041139"/>
            <a:ext cx="1669343" cy="4616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algn="ctr" defTabSz="914217" hangingPunct="0"/>
            <a:r>
              <a:rPr lang="en-US" sz="1200" dirty="0">
                <a:solidFill>
                  <a:srgbClr val="000000"/>
                </a:solidFill>
                <a:latin typeface="Adobe Clean" charset="0"/>
                <a:ea typeface="Adobe Clean" charset="0"/>
                <a:cs typeface="Adobe Clean" charset="0"/>
                <a:sym typeface="Adobe Clean"/>
              </a:rPr>
              <a:t>Adobe Analytics</a:t>
            </a:r>
          </a:p>
          <a:p>
            <a:pPr algn="ctr" defTabSz="914217" hangingPunct="0"/>
            <a:r>
              <a:rPr lang="en-US" sz="1200" dirty="0">
                <a:latin typeface="Adobe Clean" charset="0"/>
                <a:ea typeface="Adobe Clean" charset="0"/>
                <a:cs typeface="Adobe Clean" charset="0"/>
              </a:rPr>
              <a:t>(on-demand service)</a:t>
            </a:r>
          </a:p>
        </p:txBody>
      </p:sp>
      <p:sp>
        <p:nvSpPr>
          <p:cNvPr id="19" name="TextBox 18"/>
          <p:cNvSpPr txBox="1"/>
          <p:nvPr/>
        </p:nvSpPr>
        <p:spPr>
          <a:xfrm>
            <a:off x="7556259" y="4502803"/>
            <a:ext cx="1669343" cy="4616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marL="171416" indent="-171416" defTabSz="914217" hangingPunct="0">
              <a:buFont typeface="Arial" charset="0"/>
              <a:buChar char="•"/>
            </a:pPr>
            <a:r>
              <a:rPr lang="en-US" sz="1200" dirty="0">
                <a:latin typeface="Adobe Clean Light" charset="0"/>
                <a:ea typeface="Adobe Clean Light" charset="0"/>
                <a:cs typeface="Adobe Clean Light" charset="0"/>
              </a:rPr>
              <a:t>Send In-app Messages</a:t>
            </a:r>
          </a:p>
          <a:p>
            <a:pPr marL="171416" indent="-171416" defTabSz="914217" hangingPunct="0">
              <a:buFont typeface="Arial" charset="0"/>
              <a:buChar char="•"/>
            </a:pPr>
            <a:r>
              <a:rPr lang="en-US" sz="1200" dirty="0">
                <a:latin typeface="Adobe Clean Light" charset="0"/>
                <a:ea typeface="Adobe Clean Light" charset="0"/>
                <a:cs typeface="Adobe Clean Light" charset="0"/>
              </a:rPr>
              <a:t>Adobe Analytics</a:t>
            </a:r>
          </a:p>
        </p:txBody>
      </p:sp>
      <p:sp>
        <p:nvSpPr>
          <p:cNvPr id="20" name="Rectangle 19"/>
          <p:cNvSpPr/>
          <p:nvPr/>
        </p:nvSpPr>
        <p:spPr>
          <a:xfrm>
            <a:off x="5629887" y="4041139"/>
            <a:ext cx="1669344" cy="1459324"/>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defTabSz="914217" hangingPunct="0"/>
            <a:r>
              <a:rPr lang="en-US" dirty="0">
                <a:noFill/>
                <a:latin typeface="Adobe Clean"/>
                <a:ea typeface="Adobe Clean"/>
                <a:cs typeface="Adobe Clean"/>
                <a:sym typeface="Adobe Clean"/>
              </a:rPr>
              <a:t>AEM</a:t>
            </a:r>
          </a:p>
        </p:txBody>
      </p:sp>
      <p:sp>
        <p:nvSpPr>
          <p:cNvPr id="21" name="TextBox 20"/>
          <p:cNvSpPr txBox="1"/>
          <p:nvPr/>
        </p:nvSpPr>
        <p:spPr>
          <a:xfrm>
            <a:off x="5629887" y="4046315"/>
            <a:ext cx="1669344" cy="4616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algn="ctr" defTabSz="914217" hangingPunct="0"/>
            <a:r>
              <a:rPr lang="en-US" sz="1200" dirty="0">
                <a:solidFill>
                  <a:srgbClr val="000000"/>
                </a:solidFill>
                <a:latin typeface="Adobe Clean" charset="0"/>
                <a:ea typeface="Adobe Clean" charset="0"/>
                <a:cs typeface="Adobe Clean" charset="0"/>
                <a:sym typeface="Adobe Clean"/>
              </a:rPr>
              <a:t>Adobe Target</a:t>
            </a:r>
          </a:p>
          <a:p>
            <a:pPr algn="ctr" defTabSz="914217" hangingPunct="0"/>
            <a:r>
              <a:rPr lang="en-US" sz="1200" dirty="0">
                <a:latin typeface="Adobe Clean" charset="0"/>
                <a:ea typeface="Adobe Clean" charset="0"/>
                <a:cs typeface="Adobe Clean" charset="0"/>
              </a:rPr>
              <a:t>(on-demand service)</a:t>
            </a:r>
          </a:p>
        </p:txBody>
      </p:sp>
      <p:sp>
        <p:nvSpPr>
          <p:cNvPr id="22" name="TextBox 21"/>
          <p:cNvSpPr txBox="1"/>
          <p:nvPr/>
        </p:nvSpPr>
        <p:spPr>
          <a:xfrm>
            <a:off x="5629887" y="4513156"/>
            <a:ext cx="1669344" cy="6463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marL="171416" indent="-171416" defTabSz="914217" hangingPunct="0">
              <a:buFont typeface="Arial" charset="0"/>
              <a:buChar char="•"/>
            </a:pPr>
            <a:r>
              <a:rPr lang="en-US" sz="1200" dirty="0">
                <a:latin typeface="Adobe Clean Light" charset="0"/>
                <a:ea typeface="Adobe Clean Light" charset="0"/>
                <a:cs typeface="Adobe Clean Light" charset="0"/>
              </a:rPr>
              <a:t>Provides content personalization based on user-segment data</a:t>
            </a:r>
          </a:p>
        </p:txBody>
      </p:sp>
      <p:cxnSp>
        <p:nvCxnSpPr>
          <p:cNvPr id="25" name="Straight Arrow Connector 24"/>
          <p:cNvCxnSpPr/>
          <p:nvPr/>
        </p:nvCxnSpPr>
        <p:spPr>
          <a:xfrm>
            <a:off x="9115892" y="2474893"/>
            <a:ext cx="834408" cy="0"/>
          </a:xfrm>
          <a:prstGeom prst="straightConnector1">
            <a:avLst/>
          </a:prstGeom>
          <a:noFill/>
          <a:ln w="152400" cap="flat">
            <a:solidFill>
              <a:schemeClr val="tx1"/>
            </a:solidFill>
            <a:prstDash val="solid"/>
            <a:round/>
            <a:tail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28" name="Elbow Connector 27"/>
          <p:cNvCxnSpPr>
            <a:stCxn id="20" idx="1"/>
            <a:endCxn id="5" idx="2"/>
          </p:cNvCxnSpPr>
          <p:nvPr/>
        </p:nvCxnSpPr>
        <p:spPr>
          <a:xfrm rot="10800000">
            <a:off x="2453051" y="3674945"/>
            <a:ext cx="3176836" cy="1095857"/>
          </a:xfrm>
          <a:prstGeom prst="bentConnector2">
            <a:avLst/>
          </a:prstGeom>
          <a:noFill/>
          <a:ln w="76200" cap="flat">
            <a:solidFill>
              <a:schemeClr val="tx1"/>
            </a:solidFill>
            <a:prstDash val="sysDot"/>
            <a:round/>
            <a:tail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29" name="Elbow Connector 28"/>
          <p:cNvCxnSpPr>
            <a:stCxn id="13" idx="2"/>
            <a:endCxn id="19" idx="3"/>
          </p:cNvCxnSpPr>
          <p:nvPr/>
        </p:nvCxnSpPr>
        <p:spPr>
          <a:xfrm rot="5400000">
            <a:off x="9294635" y="3379296"/>
            <a:ext cx="1285307" cy="1423371"/>
          </a:xfrm>
          <a:prstGeom prst="bentConnector2">
            <a:avLst/>
          </a:prstGeom>
          <a:noFill/>
          <a:ln w="76200" cap="flat">
            <a:solidFill>
              <a:schemeClr val="tx1"/>
            </a:solidFill>
            <a:prstDash val="sysDot"/>
            <a:round/>
            <a:tail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24" name="Rectangle 23"/>
          <p:cNvSpPr/>
          <p:nvPr/>
        </p:nvSpPr>
        <p:spPr>
          <a:xfrm>
            <a:off x="491391" y="2757165"/>
            <a:ext cx="3922469" cy="917779"/>
          </a:xfrm>
          <a:prstGeom prst="rect">
            <a:avLst/>
          </a:prstGeom>
          <a:ln/>
          <a:effectLst/>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marL="171416" indent="-171416">
              <a:buFont typeface="Arial" charset="0"/>
              <a:buChar char="•"/>
            </a:pPr>
            <a:r>
              <a:rPr lang="en-US" sz="1200" dirty="0">
                <a:solidFill>
                  <a:schemeClr val="tx1"/>
                </a:solidFill>
                <a:latin typeface="Adobe Clean Light" charset="0"/>
                <a:ea typeface="Adobe Clean Light" charset="0"/>
                <a:cs typeface="Adobe Clean Light" charset="0"/>
              </a:rPr>
              <a:t>Upload to On-demand Services (optional)</a:t>
            </a:r>
          </a:p>
          <a:p>
            <a:pPr marL="171416" indent="-171416">
              <a:buFont typeface="Arial" charset="0"/>
              <a:buChar char="•"/>
            </a:pPr>
            <a:r>
              <a:rPr lang="en-US" sz="1200" dirty="0">
                <a:solidFill>
                  <a:schemeClr val="tx1"/>
                </a:solidFill>
                <a:latin typeface="Adobe Clean Light" charset="0"/>
                <a:ea typeface="Adobe Clean Light" charset="0"/>
                <a:cs typeface="Adobe Clean Light" charset="0"/>
              </a:rPr>
              <a:t>Content Organization for Mobile (optional)</a:t>
            </a:r>
          </a:p>
          <a:p>
            <a:pPr marL="171416" indent="-171416">
              <a:buFont typeface="Arial" charset="0"/>
              <a:buChar char="•"/>
            </a:pPr>
            <a:r>
              <a:rPr lang="en-US" sz="1200" dirty="0">
                <a:solidFill>
                  <a:schemeClr val="tx1"/>
                </a:solidFill>
                <a:latin typeface="Adobe Clean Light" charset="0"/>
                <a:ea typeface="Adobe Clean Light" charset="0"/>
                <a:cs typeface="Adobe Clean Light" charset="0"/>
              </a:rPr>
              <a:t>Distribute/Publish Updates (optional)</a:t>
            </a:r>
          </a:p>
          <a:p>
            <a:pPr marL="171416" indent="-171416">
              <a:buFont typeface="Arial" charset="0"/>
              <a:buChar char="•"/>
            </a:pPr>
            <a:r>
              <a:rPr lang="en-US" sz="1200" dirty="0">
                <a:solidFill>
                  <a:schemeClr val="tx1"/>
                </a:solidFill>
                <a:latin typeface="Adobe Clean Light" charset="0"/>
                <a:ea typeface="Adobe Clean Light" charset="0"/>
                <a:cs typeface="Adobe Clean Light" charset="0"/>
              </a:rPr>
              <a:t>View Summary Analytics (optional)</a:t>
            </a:r>
          </a:p>
        </p:txBody>
      </p:sp>
      <p:sp>
        <p:nvSpPr>
          <p:cNvPr id="14" name="Right Arrow 13"/>
          <p:cNvSpPr/>
          <p:nvPr/>
        </p:nvSpPr>
        <p:spPr>
          <a:xfrm>
            <a:off x="4413860" y="2815956"/>
            <a:ext cx="1216027" cy="733661"/>
          </a:xfrm>
          <a:prstGeom prst="rightArrow">
            <a:avLst/>
          </a:prstGeom>
          <a:ln/>
          <a:effectLst/>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45710" tIns="45710" rIns="45710" bIns="45710" numCol="1" spcCol="19046" rtlCol="0" anchor="ctr">
            <a:spAutoFit/>
          </a:bodyPr>
          <a:lstStyle/>
          <a:p>
            <a:pPr algn="ctr"/>
            <a:r>
              <a:rPr lang="en-US" dirty="0">
                <a:solidFill>
                  <a:sysClr val="windowText" lastClr="000000"/>
                </a:solidFill>
                <a:latin typeface="Adobe Clean" charset="0"/>
                <a:ea typeface="Adobe Clean" charset="0"/>
                <a:cs typeface="Adobe Clean" charset="0"/>
              </a:rPr>
              <a:t>connector</a:t>
            </a:r>
            <a:endParaRPr lang="en-US" dirty="0">
              <a:solidFill>
                <a:sysClr val="windowText" lastClr="000000"/>
              </a:solidFill>
              <a:latin typeface="Adobe Clean" charset="0"/>
              <a:ea typeface="Adobe Clean" charset="0"/>
              <a:cs typeface="Adobe Clean" charset="0"/>
              <a:sym typeface="Adobe Clean"/>
            </a:endParaRPr>
          </a:p>
        </p:txBody>
      </p:sp>
      <p:sp>
        <p:nvSpPr>
          <p:cNvPr id="26" name="Rectangle 25"/>
          <p:cNvSpPr/>
          <p:nvPr/>
        </p:nvSpPr>
        <p:spPr>
          <a:xfrm>
            <a:off x="7556260" y="5088299"/>
            <a:ext cx="1669343" cy="412164"/>
          </a:xfrm>
          <a:prstGeom prst="rect">
            <a:avLst/>
          </a:prstGeom>
          <a:ln/>
          <a:effectLst/>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marL="171416" indent="-171416">
              <a:buFont typeface="Arial" charset="0"/>
              <a:buChar char="•"/>
            </a:pPr>
            <a:r>
              <a:rPr lang="en-US" sz="1200" dirty="0">
                <a:solidFill>
                  <a:schemeClr val="tx1"/>
                </a:solidFill>
                <a:latin typeface="Adobe Clean Light" charset="0"/>
                <a:ea typeface="Adobe Clean Light" charset="0"/>
                <a:cs typeface="Adobe Clean Light" charset="0"/>
              </a:rPr>
              <a:t>Analytics Essentials</a:t>
            </a:r>
          </a:p>
        </p:txBody>
      </p:sp>
      <p:sp>
        <p:nvSpPr>
          <p:cNvPr id="27" name="Rectangle 26"/>
          <p:cNvSpPr/>
          <p:nvPr/>
        </p:nvSpPr>
        <p:spPr>
          <a:xfrm>
            <a:off x="6325297" y="6065372"/>
            <a:ext cx="1757840" cy="622457"/>
          </a:xfrm>
          <a:prstGeom prst="rect">
            <a:avLst/>
          </a:prstGeom>
          <a:ln/>
          <a:effectLst>
            <a:outerShdw blurRad="152400" dist="101600" dir="5400000" algn="tl" rotWithShape="0">
              <a:prstClr val="black">
                <a:alpha val="60000"/>
              </a:prstClr>
            </a:outerShdw>
          </a:effectLst>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45710" tIns="45710" rIns="45710" bIns="45710" numCol="1" spcCol="19046" rtlCol="0" anchor="ctr">
            <a:noAutofit/>
          </a:bodyPr>
          <a:lstStyle/>
          <a:p>
            <a:r>
              <a:rPr lang="en-US" sz="700" dirty="0">
                <a:solidFill>
                  <a:schemeClr val="tx1"/>
                </a:solidFill>
                <a:latin typeface="Adobe Clean" charset="0"/>
                <a:ea typeface="Adobe Clean" charset="0"/>
                <a:cs typeface="Adobe Clean" charset="0"/>
              </a:rPr>
              <a:t>Items in ”blue” are the capabilities included with AEM Mobile.</a:t>
            </a:r>
          </a:p>
        </p:txBody>
      </p:sp>
      <p:sp>
        <p:nvSpPr>
          <p:cNvPr id="30" name="Rectangle 29"/>
          <p:cNvSpPr/>
          <p:nvPr/>
        </p:nvSpPr>
        <p:spPr>
          <a:xfrm>
            <a:off x="4458133" y="6067919"/>
            <a:ext cx="1757840" cy="620356"/>
          </a:xfrm>
          <a:prstGeom prst="rect">
            <a:avLst/>
          </a:prstGeom>
          <a:ln/>
          <a:effectLst>
            <a:outerShdw blurRad="152400" dist="101600" dir="5400000" algn="tl" rotWithShape="0">
              <a:prstClr val="black">
                <a:alpha val="60000"/>
              </a:prstClr>
            </a:outerShdw>
          </a:effectLst>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defTabSz="914217" hangingPunct="0"/>
            <a:r>
              <a:rPr lang="en-US" sz="700" dirty="0">
                <a:solidFill>
                  <a:schemeClr val="tx1"/>
                </a:solidFill>
                <a:latin typeface="Adobe Clean" charset="0"/>
                <a:ea typeface="Adobe Clean" charset="0"/>
                <a:cs typeface="Adobe Clean" charset="0"/>
              </a:rPr>
              <a:t>Restricted versions of the features </a:t>
            </a:r>
            <a:r>
              <a:rPr lang="en-US" sz="700" dirty="0">
                <a:solidFill>
                  <a:schemeClr val="tx1"/>
                </a:solidFill>
                <a:latin typeface="Adobe Clean" charset="0"/>
                <a:ea typeface="Adobe Clean" charset="0"/>
                <a:cs typeface="Adobe Clean" charset="0"/>
                <a:sym typeface="Adobe Clean"/>
              </a:rPr>
              <a:t>in “orange” are included in AEM Mobile, but AEM Mobile will use the full versions of these features if they were acquired as part of another AEM purchase. </a:t>
            </a:r>
          </a:p>
        </p:txBody>
      </p:sp>
      <p:sp>
        <p:nvSpPr>
          <p:cNvPr id="31" name="Rectangle 30"/>
          <p:cNvSpPr/>
          <p:nvPr/>
        </p:nvSpPr>
        <p:spPr>
          <a:xfrm>
            <a:off x="8192461" y="6065372"/>
            <a:ext cx="1757840" cy="622457"/>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45710" tIns="45710" rIns="45710" bIns="45710" numCol="1" spcCol="19046" rtlCol="0" anchor="ctr">
            <a:noAutofit/>
          </a:bodyPr>
          <a:lstStyle/>
          <a:p>
            <a:r>
              <a:rPr lang="en-US" sz="700" dirty="0">
                <a:solidFill>
                  <a:schemeClr val="tx1"/>
                </a:solidFill>
                <a:latin typeface="Adobe Clean" charset="0"/>
                <a:ea typeface="Adobe Clean" charset="0"/>
                <a:cs typeface="Adobe Clean" charset="0"/>
              </a:rPr>
              <a:t>Items in ”yellow” are licensed separately.</a:t>
            </a:r>
          </a:p>
        </p:txBody>
      </p:sp>
    </p:spTree>
    <p:extLst>
      <p:ext uri="{BB962C8B-B14F-4D97-AF65-F5344CB8AC3E}">
        <p14:creationId xmlns:p14="http://schemas.microsoft.com/office/powerpoint/2010/main" val="47264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5" name="Rectangle 4"/>
          <p:cNvSpPr/>
          <p:nvPr/>
        </p:nvSpPr>
        <p:spPr>
          <a:xfrm>
            <a:off x="1161585" y="2731636"/>
            <a:ext cx="6094413" cy="784830"/>
          </a:xfrm>
          <a:prstGeom prst="rect">
            <a:avLst/>
          </a:prstGeom>
        </p:spPr>
        <p:txBody>
          <a:bodyPr lIns="45711" tIns="22855" rIns="45711" bIns="22855">
            <a:spAutoFit/>
          </a:bodyPr>
          <a:lstStyle/>
          <a:p>
            <a:r>
              <a:rPr lang="en-US" sz="4800" dirty="0">
                <a:latin typeface="Adobe Clean Light" charset="0"/>
                <a:ea typeface="Adobe Clean Light" charset="0"/>
                <a:cs typeface="Adobe Clean Light" charset="0"/>
              </a:rPr>
              <a:t>Integration Opportunities</a:t>
            </a:r>
          </a:p>
        </p:txBody>
      </p:sp>
    </p:spTree>
    <p:extLst>
      <p:ext uri="{BB962C8B-B14F-4D97-AF65-F5344CB8AC3E}">
        <p14:creationId xmlns:p14="http://schemas.microsoft.com/office/powerpoint/2010/main" val="10719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Getting Started</a:t>
            </a:r>
            <a:endParaRPr lang="en-US" dirty="0"/>
          </a:p>
        </p:txBody>
      </p:sp>
      <p:sp>
        <p:nvSpPr>
          <p:cNvPr id="5" name="Rectangle 4"/>
          <p:cNvSpPr/>
          <p:nvPr/>
        </p:nvSpPr>
        <p:spPr>
          <a:xfrm>
            <a:off x="1639878" y="1963162"/>
            <a:ext cx="8918593" cy="2954655"/>
          </a:xfrm>
          <a:prstGeom prst="rect">
            <a:avLst/>
          </a:prstGeom>
        </p:spPr>
        <p:txBody>
          <a:bodyPr wrap="square" lIns="45711" tIns="22855" rIns="45711" bIns="22855">
            <a:spAutoFit/>
          </a:bodyPr>
          <a:lstStyle/>
          <a:p>
            <a:r>
              <a:rPr lang="en-US" sz="2700" dirty="0">
                <a:latin typeface="Adobe Clean Light" charset="0"/>
                <a:ea typeface="Adobe Clean Light" charset="0"/>
                <a:cs typeface="Adobe Clean Light" charset="0"/>
              </a:rPr>
              <a:t>1 – Initial Implementation</a:t>
            </a:r>
          </a:p>
          <a:p>
            <a:endParaRPr lang="en-US" sz="2700" dirty="0">
              <a:latin typeface="Adobe Clean Light" charset="0"/>
              <a:ea typeface="Adobe Clean Light" charset="0"/>
              <a:cs typeface="Adobe Clean Light" charset="0"/>
            </a:endParaRPr>
          </a:p>
          <a:p>
            <a:r>
              <a:rPr lang="en-US" sz="2700" dirty="0">
                <a:latin typeface="Adobe Clean Light" charset="0"/>
                <a:ea typeface="Adobe Clean Light" charset="0"/>
                <a:cs typeface="Adobe Clean Light" charset="0"/>
              </a:rPr>
              <a:t>2 – Process Integration</a:t>
            </a:r>
          </a:p>
          <a:p>
            <a:endParaRPr lang="en-US" sz="2700" dirty="0">
              <a:latin typeface="Adobe Clean Light" charset="0"/>
              <a:ea typeface="Adobe Clean Light" charset="0"/>
              <a:cs typeface="Adobe Clean Light" charset="0"/>
            </a:endParaRPr>
          </a:p>
          <a:p>
            <a:r>
              <a:rPr lang="en-US" sz="2700" dirty="0">
                <a:latin typeface="Adobe Clean Light" charset="0"/>
                <a:ea typeface="Adobe Clean Light" charset="0"/>
                <a:cs typeface="Adobe Clean Light" charset="0"/>
              </a:rPr>
              <a:t>3 – Change Management</a:t>
            </a:r>
          </a:p>
          <a:p>
            <a:endParaRPr lang="en-US" sz="2700" dirty="0">
              <a:latin typeface="Adobe Clean Light" charset="0"/>
              <a:ea typeface="Adobe Clean Light" charset="0"/>
              <a:cs typeface="Adobe Clean Light" charset="0"/>
            </a:endParaRPr>
          </a:p>
          <a:p>
            <a:r>
              <a:rPr lang="en-US" sz="2700" dirty="0">
                <a:latin typeface="Adobe Clean Light" charset="0"/>
                <a:ea typeface="Adobe Clean Light" charset="0"/>
                <a:cs typeface="Adobe Clean Light" charset="0"/>
              </a:rPr>
              <a:t>4 – Application Integration</a:t>
            </a:r>
          </a:p>
        </p:txBody>
      </p:sp>
    </p:spTree>
    <p:extLst>
      <p:ext uri="{BB962C8B-B14F-4D97-AF65-F5344CB8AC3E}">
        <p14:creationId xmlns:p14="http://schemas.microsoft.com/office/powerpoint/2010/main" val="396514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Initial Implementation</a:t>
            </a:r>
            <a:endParaRPr lang="en-US" dirty="0"/>
          </a:p>
        </p:txBody>
      </p:sp>
      <p:pic>
        <p:nvPicPr>
          <p:cNvPr id="29" name="Picture 2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97745" y="1750271"/>
            <a:ext cx="1045172" cy="1045444"/>
          </a:xfrm>
          <a:prstGeom prst="ellipse">
            <a:avLst/>
          </a:prstGeom>
        </p:spPr>
      </p:pic>
      <p:sp>
        <p:nvSpPr>
          <p:cNvPr id="31" name="TextBox 30"/>
          <p:cNvSpPr txBox="1"/>
          <p:nvPr/>
        </p:nvSpPr>
        <p:spPr>
          <a:xfrm>
            <a:off x="3664735" y="2014586"/>
            <a:ext cx="4377623" cy="323166"/>
          </a:xfrm>
          <a:prstGeom prst="rect">
            <a:avLst/>
          </a:prstGeom>
          <a:noFill/>
        </p:spPr>
        <p:txBody>
          <a:bodyPr wrap="none" lIns="45711" tIns="22855" rIns="45711" bIns="22855" rtlCol="0">
            <a:spAutoFit/>
          </a:bodyPr>
          <a:lstStyle/>
          <a:p>
            <a:r>
              <a:rPr lang="en-US" dirty="0" smtClean="0">
                <a:latin typeface="Adobe Clean Light" charset="0"/>
                <a:ea typeface="Adobe Clean Light" charset="0"/>
                <a:cs typeface="Adobe Clean Light" charset="0"/>
              </a:rPr>
              <a:t>Install AEM and import </a:t>
            </a:r>
            <a:r>
              <a:rPr lang="en-US" smtClean="0">
                <a:latin typeface="Adobe Clean Light" charset="0"/>
                <a:ea typeface="Adobe Clean Light" charset="0"/>
                <a:cs typeface="Adobe Clean Light" charset="0"/>
              </a:rPr>
              <a:t>existing enterprise assets</a:t>
            </a:r>
            <a:endParaRPr lang="en-US" dirty="0">
              <a:latin typeface="Adobe Clean Light" charset="0"/>
              <a:ea typeface="Adobe Clean Light" charset="0"/>
              <a:cs typeface="Adobe Clean Light" charset="0"/>
            </a:endParaRPr>
          </a:p>
        </p:txBody>
      </p:sp>
      <p:sp>
        <p:nvSpPr>
          <p:cNvPr id="3" name="Rectangle 2"/>
          <p:cNvSpPr/>
          <p:nvPr/>
        </p:nvSpPr>
        <p:spPr>
          <a:xfrm>
            <a:off x="1686036" y="1876087"/>
            <a:ext cx="617689" cy="600154"/>
          </a:xfrm>
          <a:prstGeom prst="rect">
            <a:avLst/>
          </a:prstGeom>
        </p:spPr>
        <p:txBody>
          <a:bodyPr wrap="none" lIns="45711" tIns="22855" rIns="45711" bIns="22855">
            <a:spAutoFit/>
          </a:bodyPr>
          <a:lstStyle/>
          <a:p>
            <a:r>
              <a:rPr lang="en-US" sz="3600" b="1">
                <a:latin typeface="Adobe Clean" charset="0"/>
                <a:ea typeface="Adobe Clean" charset="0"/>
                <a:cs typeface="Adobe Clean" charset="0"/>
              </a:rPr>
              <a:t>1 – </a:t>
            </a:r>
            <a:endParaRPr lang="en-US" sz="3600" b="1" dirty="0">
              <a:latin typeface="Adobe Clean" charset="0"/>
              <a:ea typeface="Adobe Clean" charset="0"/>
              <a:cs typeface="Adobe Clean" charset="0"/>
            </a:endParaRPr>
          </a:p>
        </p:txBody>
      </p:sp>
      <p:sp>
        <p:nvSpPr>
          <p:cNvPr id="33" name="TextBox 32"/>
          <p:cNvSpPr txBox="1"/>
          <p:nvPr/>
        </p:nvSpPr>
        <p:spPr>
          <a:xfrm>
            <a:off x="3664735" y="3310287"/>
            <a:ext cx="4728589" cy="323166"/>
          </a:xfrm>
          <a:prstGeom prst="rect">
            <a:avLst/>
          </a:prstGeom>
          <a:noFill/>
        </p:spPr>
        <p:txBody>
          <a:bodyPr wrap="none" lIns="45711" tIns="22855" rIns="45711" bIns="22855" rtlCol="0">
            <a:spAutoFit/>
          </a:bodyPr>
          <a:lstStyle/>
          <a:p>
            <a:r>
              <a:rPr lang="en-US" dirty="0" smtClean="0">
                <a:latin typeface="Adobe Clean Light" charset="0"/>
                <a:ea typeface="Adobe Clean Light" charset="0"/>
                <a:cs typeface="Adobe Clean Light" charset="0"/>
              </a:rPr>
              <a:t>Create content templates and automated workflows</a:t>
            </a:r>
            <a:endParaRPr lang="en-US" dirty="0">
              <a:latin typeface="Adobe Clean Light" charset="0"/>
              <a:ea typeface="Adobe Clean Light" charset="0"/>
              <a:cs typeface="Adobe Clean Light" charset="0"/>
            </a:endParaRPr>
          </a:p>
        </p:txBody>
      </p:sp>
      <p:sp>
        <p:nvSpPr>
          <p:cNvPr id="34" name="Rectangle 33"/>
          <p:cNvSpPr/>
          <p:nvPr/>
        </p:nvSpPr>
        <p:spPr>
          <a:xfrm>
            <a:off x="1686036" y="3171788"/>
            <a:ext cx="689709" cy="600154"/>
          </a:xfrm>
          <a:prstGeom prst="rect">
            <a:avLst/>
          </a:prstGeom>
        </p:spPr>
        <p:txBody>
          <a:bodyPr wrap="none" lIns="45711" tIns="22855" rIns="45711" bIns="22855">
            <a:spAutoFit/>
          </a:bodyPr>
          <a:lstStyle/>
          <a:p>
            <a:r>
              <a:rPr lang="en-US" sz="3600" b="1" dirty="0">
                <a:latin typeface="Adobe Clean" charset="0"/>
                <a:ea typeface="Adobe Clean" charset="0"/>
                <a:cs typeface="Adobe Clean" charset="0"/>
              </a:rPr>
              <a:t>2 – </a:t>
            </a:r>
          </a:p>
        </p:txBody>
      </p:sp>
      <p:pic>
        <p:nvPicPr>
          <p:cNvPr id="35" name="Picture 34"/>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rcRect l="3974" t="4083" r="14159" b="5254"/>
          <a:stretch/>
        </p:blipFill>
        <p:spPr>
          <a:xfrm>
            <a:off x="2481079" y="2923617"/>
            <a:ext cx="1043773" cy="1038522"/>
          </a:xfrm>
          <a:prstGeom prst="rect">
            <a:avLst/>
          </a:prstGeom>
        </p:spPr>
      </p:pic>
      <p:sp>
        <p:nvSpPr>
          <p:cNvPr id="36" name="TextBox 35"/>
          <p:cNvSpPr txBox="1"/>
          <p:nvPr/>
        </p:nvSpPr>
        <p:spPr>
          <a:xfrm>
            <a:off x="3664735" y="4596980"/>
            <a:ext cx="6185339" cy="323166"/>
          </a:xfrm>
          <a:prstGeom prst="rect">
            <a:avLst/>
          </a:prstGeom>
          <a:noFill/>
        </p:spPr>
        <p:txBody>
          <a:bodyPr wrap="none" lIns="45711" tIns="22855" rIns="45711" bIns="22855" rtlCol="0">
            <a:spAutoFit/>
          </a:bodyPr>
          <a:lstStyle/>
          <a:p>
            <a:r>
              <a:rPr lang="en-US" dirty="0" smtClean="0">
                <a:latin typeface="Adobe Clean Light" charset="0"/>
                <a:ea typeface="Adobe Clean Light" charset="0"/>
                <a:cs typeface="Adobe Clean Light" charset="0"/>
              </a:rPr>
              <a:t>Add transactional components and code to app content and screens</a:t>
            </a:r>
            <a:endParaRPr lang="en-US" dirty="0">
              <a:latin typeface="Adobe Clean Light" charset="0"/>
              <a:ea typeface="Adobe Clean Light" charset="0"/>
              <a:cs typeface="Adobe Clean Light" charset="0"/>
            </a:endParaRPr>
          </a:p>
        </p:txBody>
      </p:sp>
      <p:sp>
        <p:nvSpPr>
          <p:cNvPr id="37" name="Rectangle 36"/>
          <p:cNvSpPr/>
          <p:nvPr/>
        </p:nvSpPr>
        <p:spPr>
          <a:xfrm>
            <a:off x="1686036" y="4458481"/>
            <a:ext cx="692940" cy="600154"/>
          </a:xfrm>
          <a:prstGeom prst="rect">
            <a:avLst/>
          </a:prstGeom>
        </p:spPr>
        <p:txBody>
          <a:bodyPr wrap="none" lIns="45711" tIns="22855" rIns="45711" bIns="22855">
            <a:spAutoFit/>
          </a:bodyPr>
          <a:lstStyle/>
          <a:p>
            <a:r>
              <a:rPr lang="en-US" sz="3600" b="1" dirty="0">
                <a:latin typeface="Adobe Clean" charset="0"/>
                <a:ea typeface="Adobe Clean" charset="0"/>
                <a:cs typeface="Adobe Clean" charset="0"/>
              </a:rPr>
              <a:t>3 – </a:t>
            </a:r>
          </a:p>
        </p:txBody>
      </p:sp>
      <p:pic>
        <p:nvPicPr>
          <p:cNvPr id="39" name="Picture 38"/>
          <p:cNvPicPr>
            <a:picLocks noChangeAspect="1"/>
          </p:cNvPicPr>
          <p:nvPr/>
        </p:nvPicPr>
        <p:blipFill>
          <a:blip r:embed="rId5"/>
          <a:stretch>
            <a:fillRect/>
          </a:stretch>
        </p:blipFill>
        <p:spPr>
          <a:xfrm>
            <a:off x="2394668" y="4148026"/>
            <a:ext cx="1130185" cy="1271789"/>
          </a:xfrm>
          <a:prstGeom prst="rect">
            <a:avLst/>
          </a:prstGeom>
        </p:spPr>
      </p:pic>
    </p:spTree>
    <p:extLst>
      <p:ext uri="{BB962C8B-B14F-4D97-AF65-F5344CB8AC3E}">
        <p14:creationId xmlns:p14="http://schemas.microsoft.com/office/powerpoint/2010/main" val="264967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203128" y="3669662"/>
            <a:ext cx="5298074" cy="579643"/>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137133" tIns="45710" rIns="45710" bIns="45710" numCol="1" spcCol="19046" rtlCol="0" anchor="ctr" anchorCtr="0">
            <a:noAutofit/>
          </a:bodyPr>
          <a:lstStyle/>
          <a:p>
            <a:pPr defTabSz="914217" hangingPunct="0"/>
            <a:r>
              <a:rPr lang="en-US" dirty="0">
                <a:solidFill>
                  <a:srgbClr val="000000"/>
                </a:solidFill>
                <a:latin typeface="Adobe Clean Light" charset="0"/>
                <a:ea typeface="Adobe Clean Light" charset="0"/>
                <a:cs typeface="Adobe Clean Light" charset="0"/>
                <a:sym typeface="Adobe Clean"/>
              </a:rPr>
              <a:t>On-demand Services API</a:t>
            </a:r>
          </a:p>
        </p:txBody>
      </p:sp>
      <p:sp>
        <p:nvSpPr>
          <p:cNvPr id="2" name="Title 1"/>
          <p:cNvSpPr>
            <a:spLocks noGrp="1"/>
          </p:cNvSpPr>
          <p:nvPr>
            <p:ph type="title"/>
          </p:nvPr>
        </p:nvSpPr>
        <p:spPr/>
        <p:txBody>
          <a:bodyPr>
            <a:normAutofit fontScale="90000"/>
          </a:bodyPr>
          <a:lstStyle/>
          <a:p>
            <a:r>
              <a:rPr lang="en-US" dirty="0" smtClean="0"/>
              <a:t>Process Integration</a:t>
            </a:r>
            <a:endParaRPr lang="en-US" dirty="0"/>
          </a:p>
        </p:txBody>
      </p:sp>
      <p:sp>
        <p:nvSpPr>
          <p:cNvPr id="24" name="Rectangle 23"/>
          <p:cNvSpPr/>
          <p:nvPr/>
        </p:nvSpPr>
        <p:spPr>
          <a:xfrm>
            <a:off x="2654387" y="5003505"/>
            <a:ext cx="2395558" cy="741859"/>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a:r>
              <a:rPr lang="en-US" dirty="0">
                <a:solidFill>
                  <a:srgbClr val="000000"/>
                </a:solidFill>
                <a:latin typeface="Adobe Clean Light" charset="0"/>
                <a:ea typeface="Adobe Clean Light" charset="0"/>
                <a:cs typeface="Adobe Clean Light" charset="0"/>
              </a:rPr>
              <a:t>Navigation Screen</a:t>
            </a:r>
          </a:p>
          <a:p>
            <a:pPr algn="ctr"/>
            <a:r>
              <a:rPr lang="en-US" dirty="0">
                <a:solidFill>
                  <a:srgbClr val="000000"/>
                </a:solidFill>
                <a:latin typeface="Adobe Clean Light" charset="0"/>
                <a:ea typeface="Adobe Clean Light" charset="0"/>
                <a:cs typeface="Adobe Clean Light" charset="0"/>
              </a:rPr>
              <a:t>Layout Engine</a:t>
            </a:r>
          </a:p>
        </p:txBody>
      </p:sp>
      <p:sp>
        <p:nvSpPr>
          <p:cNvPr id="30" name="Rectangle 29"/>
          <p:cNvSpPr/>
          <p:nvPr/>
        </p:nvSpPr>
        <p:spPr>
          <a:xfrm>
            <a:off x="1203128" y="5003505"/>
            <a:ext cx="1318048" cy="741859"/>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a:r>
              <a:rPr lang="en-US" dirty="0">
                <a:solidFill>
                  <a:srgbClr val="000000"/>
                </a:solidFill>
                <a:latin typeface="Adobe Clean Light" charset="0"/>
                <a:ea typeface="Adobe Clean Light" charset="0"/>
                <a:cs typeface="Adobe Clean Light" charset="0"/>
              </a:rPr>
              <a:t>Ingestion Service</a:t>
            </a:r>
          </a:p>
        </p:txBody>
      </p:sp>
      <p:sp>
        <p:nvSpPr>
          <p:cNvPr id="23" name="Rectangle 22"/>
          <p:cNvSpPr/>
          <p:nvPr/>
        </p:nvSpPr>
        <p:spPr>
          <a:xfrm>
            <a:off x="7456655" y="3669662"/>
            <a:ext cx="4143955" cy="57964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137133" tIns="45710" rIns="45710" bIns="45710" numCol="1" spcCol="19046" rtlCol="0" anchor="ctr">
            <a:noAutofit/>
          </a:bodyPr>
          <a:lstStyle/>
          <a:p>
            <a:pPr defTabSz="914217" hangingPunct="0"/>
            <a:r>
              <a:rPr lang="en-US" dirty="0">
                <a:solidFill>
                  <a:srgbClr val="000000"/>
                </a:solidFill>
                <a:latin typeface="Adobe Clean Light" charset="0"/>
                <a:ea typeface="Adobe Clean Light" charset="0"/>
                <a:cs typeface="Adobe Clean Light" charset="0"/>
                <a:sym typeface="Adobe Clean"/>
              </a:rPr>
              <a:t>Notifications Service API</a:t>
            </a:r>
          </a:p>
        </p:txBody>
      </p:sp>
      <p:cxnSp>
        <p:nvCxnSpPr>
          <p:cNvPr id="60" name="Straight Connector 59"/>
          <p:cNvCxnSpPr/>
          <p:nvPr/>
        </p:nvCxnSpPr>
        <p:spPr>
          <a:xfrm flipH="1" flipV="1">
            <a:off x="1879825" y="4363922"/>
            <a:ext cx="2058" cy="576816"/>
          </a:xfrm>
          <a:prstGeom prst="line">
            <a:avLst/>
          </a:prstGeom>
          <a:noFill/>
          <a:ln w="762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61" name="Rectangle 60"/>
          <p:cNvSpPr/>
          <p:nvPr/>
        </p:nvSpPr>
        <p:spPr>
          <a:xfrm>
            <a:off x="7456656" y="5003505"/>
            <a:ext cx="4143954" cy="741859"/>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137133" tIns="45710" rIns="45710" bIns="45710" numCol="1" spcCol="19046" rtlCol="0" anchor="ctr">
            <a:noAutofit/>
          </a:bodyPr>
          <a:lstStyle/>
          <a:p>
            <a:pPr algn="ctr"/>
            <a:r>
              <a:rPr lang="en-US" dirty="0">
                <a:solidFill>
                  <a:srgbClr val="000000"/>
                </a:solidFill>
                <a:latin typeface="Adobe Clean Light" charset="0"/>
                <a:ea typeface="Adobe Clean Light" charset="0"/>
                <a:cs typeface="Adobe Clean Light" charset="0"/>
              </a:rPr>
              <a:t>Notification Service</a:t>
            </a:r>
          </a:p>
        </p:txBody>
      </p:sp>
      <p:cxnSp>
        <p:nvCxnSpPr>
          <p:cNvPr id="64" name="Straight Connector 63"/>
          <p:cNvCxnSpPr/>
          <p:nvPr/>
        </p:nvCxnSpPr>
        <p:spPr>
          <a:xfrm flipH="1" flipV="1">
            <a:off x="9535735" y="4363922"/>
            <a:ext cx="0" cy="576817"/>
          </a:xfrm>
          <a:prstGeom prst="line">
            <a:avLst/>
          </a:prstGeom>
          <a:noFill/>
          <a:ln w="762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grpSp>
        <p:nvGrpSpPr>
          <p:cNvPr id="86" name="Group 85"/>
          <p:cNvGrpSpPr/>
          <p:nvPr/>
        </p:nvGrpSpPr>
        <p:grpSpPr>
          <a:xfrm>
            <a:off x="4856221" y="1978964"/>
            <a:ext cx="3192556" cy="1359273"/>
            <a:chOff x="10554456" y="2552263"/>
            <a:chExt cx="6386775" cy="2718544"/>
          </a:xfrm>
        </p:grpSpPr>
        <p:sp>
          <p:nvSpPr>
            <p:cNvPr id="76" name="Shape 267"/>
            <p:cNvSpPr/>
            <p:nvPr/>
          </p:nvSpPr>
          <p:spPr>
            <a:xfrm>
              <a:off x="10619907" y="2747045"/>
              <a:ext cx="6321324" cy="2523762"/>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Assets </a:t>
              </a:r>
              <a:r>
                <a:rPr lang="en-US" dirty="0" smtClean="0"/>
                <a:t>&amp; </a:t>
              </a:r>
              <a:r>
                <a:rPr dirty="0" smtClean="0"/>
                <a:t>Content</a:t>
              </a:r>
              <a:endParaRPr lang="en-US" dirty="0" smtClean="0"/>
            </a:p>
            <a:p>
              <a:r>
                <a:rPr dirty="0" smtClean="0"/>
                <a:t>Management</a:t>
              </a:r>
              <a:endParaRPr dirty="0"/>
            </a:p>
          </p:txBody>
        </p:sp>
        <p:pic>
          <p:nvPicPr>
            <p:cNvPr id="77" name="pasted-image.pdf"/>
            <p:cNvPicPr>
              <a:picLocks noChangeAspect="1"/>
            </p:cNvPicPr>
            <p:nvPr/>
          </p:nvPicPr>
          <p:blipFill>
            <a:blip r:embed="rId2">
              <a:extLst/>
            </a:blip>
            <a:stretch>
              <a:fillRect/>
            </a:stretch>
          </p:blipFill>
          <p:spPr>
            <a:xfrm>
              <a:off x="10554456" y="2552263"/>
              <a:ext cx="1651001" cy="1653837"/>
            </a:xfrm>
            <a:prstGeom prst="rect">
              <a:avLst/>
            </a:prstGeom>
            <a:ln w="12700">
              <a:miter lim="400000"/>
            </a:ln>
          </p:spPr>
        </p:pic>
      </p:grpSp>
      <p:grpSp>
        <p:nvGrpSpPr>
          <p:cNvPr id="84" name="Group 83"/>
          <p:cNvGrpSpPr/>
          <p:nvPr/>
        </p:nvGrpSpPr>
        <p:grpSpPr>
          <a:xfrm>
            <a:off x="-436581" y="1978964"/>
            <a:ext cx="3090967" cy="1359273"/>
            <a:chOff x="-877507" y="2403464"/>
            <a:chExt cx="6183543" cy="2718544"/>
          </a:xfrm>
        </p:grpSpPr>
        <p:sp>
          <p:nvSpPr>
            <p:cNvPr id="72" name="Shape 237"/>
            <p:cNvSpPr/>
            <p:nvPr/>
          </p:nvSpPr>
          <p:spPr>
            <a:xfrm>
              <a:off x="-877507" y="2598246"/>
              <a:ext cx="6129551" cy="2523762"/>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Inventory </a:t>
              </a:r>
              <a:r>
                <a:rPr lang="en-US" dirty="0" smtClean="0"/>
                <a:t>&amp;</a:t>
              </a:r>
              <a:br>
                <a:rPr lang="en-US" dirty="0" smtClean="0"/>
              </a:br>
              <a:r>
                <a:rPr lang="en-US" dirty="0" smtClean="0"/>
                <a:t>Product </a:t>
              </a:r>
              <a:r>
                <a:rPr dirty="0" smtClean="0"/>
                <a:t>Systems</a:t>
              </a:r>
              <a:endParaRPr dirty="0"/>
            </a:p>
          </p:txBody>
        </p:sp>
        <p:sp>
          <p:nvSpPr>
            <p:cNvPr id="78" name="Can 77"/>
            <p:cNvSpPr/>
            <p:nvPr/>
          </p:nvSpPr>
          <p:spPr>
            <a:xfrm>
              <a:off x="3719283" y="2403464"/>
              <a:ext cx="1586753" cy="1653837"/>
            </a:xfrm>
            <a:prstGeom prst="can">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defTabSz="914217" hangingPunct="0"/>
              <a:endParaRPr lang="en-US">
                <a:solidFill>
                  <a:srgbClr val="000000"/>
                </a:solidFill>
                <a:latin typeface="Adobe Clean"/>
                <a:ea typeface="Adobe Clean"/>
                <a:cs typeface="Adobe Clean"/>
                <a:sym typeface="Adobe Clean"/>
              </a:endParaRPr>
            </a:p>
          </p:txBody>
        </p:sp>
      </p:grpSp>
      <p:sp>
        <p:nvSpPr>
          <p:cNvPr id="79" name="Can 78"/>
          <p:cNvSpPr/>
          <p:nvPr/>
        </p:nvSpPr>
        <p:spPr>
          <a:xfrm>
            <a:off x="9092302" y="1978964"/>
            <a:ext cx="793170" cy="826919"/>
          </a:xfrm>
          <a:prstGeom prst="can">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defTabSz="914217" hangingPunct="0"/>
            <a:endParaRPr lang="en-US">
              <a:solidFill>
                <a:srgbClr val="000000"/>
              </a:solidFill>
              <a:latin typeface="Adobe Clean"/>
              <a:ea typeface="Adobe Clean"/>
              <a:cs typeface="Adobe Clean"/>
              <a:sym typeface="Adobe Clean"/>
            </a:endParaRPr>
          </a:p>
        </p:txBody>
      </p:sp>
      <p:sp>
        <p:nvSpPr>
          <p:cNvPr id="80" name="Shape 240"/>
          <p:cNvSpPr/>
          <p:nvPr/>
        </p:nvSpPr>
        <p:spPr>
          <a:xfrm>
            <a:off x="9842078" y="2092900"/>
            <a:ext cx="1900993" cy="2246749"/>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lang="en-US" smtClean="0"/>
              <a:t>Closed-loop Marketing Systems</a:t>
            </a:r>
            <a:endParaRPr dirty="0"/>
          </a:p>
        </p:txBody>
      </p:sp>
      <p:cxnSp>
        <p:nvCxnSpPr>
          <p:cNvPr id="87" name="Straight Connector 86"/>
          <p:cNvCxnSpPr/>
          <p:nvPr/>
        </p:nvCxnSpPr>
        <p:spPr>
          <a:xfrm flipH="1" flipV="1">
            <a:off x="5840120" y="4363922"/>
            <a:ext cx="2058" cy="576816"/>
          </a:xfrm>
          <a:prstGeom prst="line">
            <a:avLst/>
          </a:prstGeom>
          <a:noFill/>
          <a:ln w="762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88" name="Rectangle 87"/>
          <p:cNvSpPr/>
          <p:nvPr/>
        </p:nvSpPr>
        <p:spPr>
          <a:xfrm>
            <a:off x="5183154" y="5003505"/>
            <a:ext cx="1318048" cy="741859"/>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a:r>
              <a:rPr lang="en-US" dirty="0" smtClean="0">
                <a:solidFill>
                  <a:srgbClr val="000000"/>
                </a:solidFill>
                <a:latin typeface="Adobe Clean Light" charset="0"/>
                <a:ea typeface="Adobe Clean Light" charset="0"/>
                <a:cs typeface="Adobe Clean Light" charset="0"/>
              </a:rPr>
              <a:t>Distribution Service</a:t>
            </a:r>
            <a:endParaRPr lang="en-US" dirty="0">
              <a:solidFill>
                <a:srgbClr val="000000"/>
              </a:solidFill>
              <a:latin typeface="Adobe Clean Light" charset="0"/>
              <a:ea typeface="Adobe Clean Light" charset="0"/>
              <a:cs typeface="Adobe Clean Light" charset="0"/>
            </a:endParaRPr>
          </a:p>
        </p:txBody>
      </p:sp>
      <p:cxnSp>
        <p:nvCxnSpPr>
          <p:cNvPr id="89" name="Straight Connector 88"/>
          <p:cNvCxnSpPr/>
          <p:nvPr/>
        </p:nvCxnSpPr>
        <p:spPr>
          <a:xfrm flipH="1" flipV="1">
            <a:off x="3850107" y="4363922"/>
            <a:ext cx="2058" cy="576816"/>
          </a:xfrm>
          <a:prstGeom prst="line">
            <a:avLst/>
          </a:prstGeom>
          <a:noFill/>
          <a:ln w="762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90" name="Down Arrow 89"/>
          <p:cNvSpPr/>
          <p:nvPr/>
        </p:nvSpPr>
        <p:spPr>
          <a:xfrm>
            <a:off x="3475219" y="3064270"/>
            <a:ext cx="749776" cy="490775"/>
          </a:xfrm>
          <a:prstGeom prst="downArrow">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ctr">
            <a:spAutoFit/>
          </a:bodyPr>
          <a:lstStyle/>
          <a:p>
            <a:pPr defTabSz="914217" hangingPunct="0"/>
            <a:endParaRPr lang="en-US">
              <a:solidFill>
                <a:srgbClr val="000000"/>
              </a:solidFill>
              <a:latin typeface="Adobe Clean"/>
              <a:ea typeface="Adobe Clean"/>
              <a:cs typeface="Adobe Clean"/>
              <a:sym typeface="Adobe Clean"/>
            </a:endParaRPr>
          </a:p>
        </p:txBody>
      </p:sp>
      <p:sp>
        <p:nvSpPr>
          <p:cNvPr id="91" name="Rectangle 90"/>
          <p:cNvSpPr/>
          <p:nvPr/>
        </p:nvSpPr>
        <p:spPr>
          <a:xfrm>
            <a:off x="4529381" y="3767651"/>
            <a:ext cx="1785086" cy="415488"/>
          </a:xfrm>
          <a:prstGeom prst="rect">
            <a:avLst/>
          </a:prstGeom>
        </p:spPr>
        <p:txBody>
          <a:bodyPr wrap="none" lIns="45711" tIns="22855" rIns="45711" bIns="22855">
            <a:spAutoFit/>
          </a:bodyPr>
          <a:lstStyle/>
          <a:p>
            <a:r>
              <a:rPr lang="en-US" sz="800" dirty="0">
                <a:latin typeface="Adobe Clean Light" charset="0"/>
                <a:ea typeface="Adobe Clean Light" charset="0"/>
                <a:cs typeface="Adobe Clean Light" charset="0"/>
              </a:rPr>
              <a:t>Create application content and screens</a:t>
            </a:r>
          </a:p>
          <a:p>
            <a:r>
              <a:rPr lang="en-US" sz="800" dirty="0">
                <a:latin typeface="Adobe Clean Light" charset="0"/>
                <a:ea typeface="Adobe Clean Light" charset="0"/>
                <a:cs typeface="Adobe Clean Light" charset="0"/>
              </a:rPr>
              <a:t>Organize application content and screens</a:t>
            </a:r>
          </a:p>
          <a:p>
            <a:r>
              <a:rPr lang="en-US" sz="800" dirty="0">
                <a:latin typeface="Adobe Clean Light" charset="0"/>
                <a:ea typeface="Adobe Clean Light" charset="0"/>
                <a:cs typeface="Adobe Clean Light" charset="0"/>
              </a:rPr>
              <a:t>Distribute application content and screens</a:t>
            </a:r>
          </a:p>
        </p:txBody>
      </p:sp>
      <p:sp>
        <p:nvSpPr>
          <p:cNvPr id="94" name="Rectangle 93"/>
          <p:cNvSpPr/>
          <p:nvPr/>
        </p:nvSpPr>
        <p:spPr>
          <a:xfrm>
            <a:off x="9827455" y="3813289"/>
            <a:ext cx="1746614" cy="292378"/>
          </a:xfrm>
          <a:prstGeom prst="rect">
            <a:avLst/>
          </a:prstGeom>
        </p:spPr>
        <p:txBody>
          <a:bodyPr wrap="none" lIns="45711" tIns="22855" rIns="45711" bIns="22855">
            <a:spAutoFit/>
          </a:bodyPr>
          <a:lstStyle/>
          <a:p>
            <a:r>
              <a:rPr lang="en-US" sz="800" dirty="0">
                <a:latin typeface="Adobe Clean Light" charset="0"/>
                <a:ea typeface="Adobe Clean Light" charset="0"/>
                <a:cs typeface="Adobe Clean Light" charset="0"/>
              </a:rPr>
              <a:t>Send background download notifications</a:t>
            </a:r>
          </a:p>
          <a:p>
            <a:r>
              <a:rPr lang="en-US" sz="800" dirty="0">
                <a:latin typeface="Adobe Clean Light" charset="0"/>
                <a:ea typeface="Adobe Clean Light" charset="0"/>
                <a:cs typeface="Adobe Clean Light" charset="0"/>
              </a:rPr>
              <a:t>Send text notifications</a:t>
            </a:r>
          </a:p>
        </p:txBody>
      </p:sp>
      <p:sp>
        <p:nvSpPr>
          <p:cNvPr id="96" name="Down Arrow 95"/>
          <p:cNvSpPr/>
          <p:nvPr/>
        </p:nvSpPr>
        <p:spPr>
          <a:xfrm>
            <a:off x="9132048" y="3071430"/>
            <a:ext cx="749776" cy="490775"/>
          </a:xfrm>
          <a:prstGeom prst="downArrow">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45710" tIns="45710" rIns="45710" bIns="45710" numCol="1" spcCol="19046" rtlCol="0" anchor="ctr">
            <a:spAutoFit/>
          </a:bodyPr>
          <a:lstStyle/>
          <a:p>
            <a:pPr defTabSz="914217" hangingPunct="0"/>
            <a:endParaRPr lang="en-US">
              <a:solidFill>
                <a:srgbClr val="000000"/>
              </a:solidFill>
              <a:latin typeface="Adobe Clean"/>
              <a:ea typeface="Adobe Clean"/>
              <a:cs typeface="Adobe Clean"/>
              <a:sym typeface="Adobe Clean"/>
            </a:endParaRPr>
          </a:p>
        </p:txBody>
      </p:sp>
      <p:grpSp>
        <p:nvGrpSpPr>
          <p:cNvPr id="98" name="Group 97"/>
          <p:cNvGrpSpPr/>
          <p:nvPr/>
        </p:nvGrpSpPr>
        <p:grpSpPr>
          <a:xfrm>
            <a:off x="2905726" y="1978964"/>
            <a:ext cx="1801597" cy="2436491"/>
            <a:chOff x="5593405" y="3202554"/>
            <a:chExt cx="3604133" cy="4872979"/>
          </a:xfrm>
        </p:grpSpPr>
        <p:pic>
          <p:nvPicPr>
            <p:cNvPr id="97" name="Picture 96"/>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rcRect l="3974" t="4083" r="14159" b="5254"/>
            <a:stretch/>
          </p:blipFill>
          <p:spPr>
            <a:xfrm>
              <a:off x="5593405" y="3202554"/>
              <a:ext cx="1614551" cy="1606009"/>
            </a:xfrm>
            <a:prstGeom prst="rect">
              <a:avLst/>
            </a:prstGeom>
          </p:spPr>
        </p:pic>
        <p:sp>
          <p:nvSpPr>
            <p:cNvPr id="75" name="Shape 240"/>
            <p:cNvSpPr/>
            <p:nvPr/>
          </p:nvSpPr>
          <p:spPr>
            <a:xfrm>
              <a:off x="6951559" y="3397336"/>
              <a:ext cx="2245979" cy="4678197"/>
            </a:xfrm>
            <a:prstGeom prst="rect">
              <a:avLst/>
            </a:prstGeom>
            <a:ln w="25400">
              <a:miter lim="400000"/>
            </a:ln>
            <a:extLst>
              <a:ext uri="{C572A759-6A51-4108-AA02-DFA0A04FC94B}">
                <ma14:wrappingTextBoxFlag xmlns:ma14="http://schemas.microsoft.com/office/mac/drawingml/2011/main" val="1"/>
              </a:ext>
            </a:extLst>
          </p:spPr>
          <p:txBody>
            <a:bodyPr wrap="square" tIns="91439" bIns="91439">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Custom Workflows</a:t>
              </a:r>
            </a:p>
          </p:txBody>
        </p:sp>
      </p:grpSp>
    </p:spTree>
    <p:extLst>
      <p:ext uri="{BB962C8B-B14F-4D97-AF65-F5344CB8AC3E}">
        <p14:creationId xmlns:p14="http://schemas.microsoft.com/office/powerpoint/2010/main" val="425879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 Management Processes and Workflows</a:t>
            </a:r>
            <a:endParaRPr lang="en-US" dirty="0"/>
          </a:p>
        </p:txBody>
      </p:sp>
      <p:sp>
        <p:nvSpPr>
          <p:cNvPr id="33" name="TextBox 32"/>
          <p:cNvSpPr txBox="1"/>
          <p:nvPr/>
        </p:nvSpPr>
        <p:spPr>
          <a:xfrm>
            <a:off x="4457905" y="2156125"/>
            <a:ext cx="6848126" cy="2631490"/>
          </a:xfrm>
          <a:prstGeom prst="rect">
            <a:avLst/>
          </a:prstGeom>
          <a:noFill/>
        </p:spPr>
        <p:txBody>
          <a:bodyPr wrap="square" lIns="45711" tIns="22855" rIns="45711" bIns="22855" rtlCol="0">
            <a:spAutoFit/>
          </a:bodyPr>
          <a:lstStyle/>
          <a:p>
            <a:r>
              <a:rPr lang="en-US" sz="2400" dirty="0">
                <a:latin typeface="Adobe Clean Light" charset="0"/>
                <a:ea typeface="Adobe Clean Light" charset="0"/>
                <a:cs typeface="Adobe Clean Light" charset="0"/>
              </a:rPr>
              <a:t>Create workflows within AEM that automate app updates</a:t>
            </a:r>
          </a:p>
          <a:p>
            <a:endParaRPr lang="en-US" sz="2400" dirty="0">
              <a:latin typeface="Adobe Clean Light" charset="0"/>
              <a:ea typeface="Adobe Clean Light" charset="0"/>
              <a:cs typeface="Adobe Clean Light" charset="0"/>
            </a:endParaRPr>
          </a:p>
          <a:p>
            <a:r>
              <a:rPr lang="en-US" sz="2400" dirty="0">
                <a:latin typeface="Adobe Clean Light" charset="0"/>
                <a:ea typeface="Adobe Clean Light" charset="0"/>
                <a:cs typeface="Adobe Clean Light" charset="0"/>
              </a:rPr>
              <a:t>When assets are added/modified/removed, app updates are pushed automatically</a:t>
            </a:r>
          </a:p>
          <a:p>
            <a:endParaRPr lang="en-US" sz="2400" dirty="0">
              <a:latin typeface="Adobe Clean Light" charset="0"/>
              <a:ea typeface="Adobe Clean Light" charset="0"/>
              <a:cs typeface="Adobe Clean Light" charset="0"/>
            </a:endParaRPr>
          </a:p>
          <a:p>
            <a:r>
              <a:rPr lang="en-US" sz="2400" dirty="0">
                <a:latin typeface="Adobe Clean Light" charset="0"/>
                <a:ea typeface="Adobe Clean Light" charset="0"/>
                <a:cs typeface="Adobe Clean Light" charset="0"/>
              </a:rPr>
              <a:t>Updates to web sites and mobile apps can be initiated automatically by the same asset update</a:t>
            </a:r>
          </a:p>
        </p:txBody>
      </p:sp>
      <p:pic>
        <p:nvPicPr>
          <p:cNvPr id="35" name="Picture 34"/>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rcRect l="3974" t="4083" r="14159" b="5254"/>
          <a:stretch/>
        </p:blipFill>
        <p:spPr>
          <a:xfrm>
            <a:off x="3142848" y="2270725"/>
            <a:ext cx="1044820" cy="1039563"/>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23363" y="2351938"/>
            <a:ext cx="2239280" cy="2239863"/>
          </a:xfrm>
          <a:prstGeom prst="ellipse">
            <a:avLst/>
          </a:prstGeom>
        </p:spPr>
      </p:pic>
    </p:spTree>
    <p:extLst>
      <p:ext uri="{BB962C8B-B14F-4D97-AF65-F5344CB8AC3E}">
        <p14:creationId xmlns:p14="http://schemas.microsoft.com/office/powerpoint/2010/main" val="116910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2072785" y="1120494"/>
            <a:ext cx="9407385" cy="1670130"/>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endParaRPr lang="en-US" dirty="0">
              <a:solidFill>
                <a:prstClr val="white"/>
              </a:solidFill>
              <a:latin typeface="Adobe Clean"/>
              <a:cs typeface="Adobe Clean"/>
            </a:endParaRPr>
          </a:p>
        </p:txBody>
      </p:sp>
      <p:sp>
        <p:nvSpPr>
          <p:cNvPr id="105" name="TextBox 104"/>
          <p:cNvSpPr txBox="1"/>
          <p:nvPr/>
        </p:nvSpPr>
        <p:spPr>
          <a:xfrm>
            <a:off x="-29600" y="1231353"/>
            <a:ext cx="1923010" cy="430887"/>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SOLUTIONS</a:t>
            </a:r>
          </a:p>
        </p:txBody>
      </p:sp>
      <p:sp>
        <p:nvSpPr>
          <p:cNvPr id="117" name="Rectangle 116"/>
          <p:cNvSpPr/>
          <p:nvPr/>
        </p:nvSpPr>
        <p:spPr>
          <a:xfrm>
            <a:off x="2055368" y="3050300"/>
            <a:ext cx="9406151" cy="1461996"/>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defRPr/>
            </a:pPr>
            <a:endParaRPr lang="en-US" dirty="0">
              <a:solidFill>
                <a:prstClr val="white"/>
              </a:solidFill>
              <a:latin typeface="Adobe Clean"/>
              <a:cs typeface="Adobe Clean"/>
            </a:endParaRPr>
          </a:p>
        </p:txBody>
      </p:sp>
      <p:sp>
        <p:nvSpPr>
          <p:cNvPr id="119" name="TextBox 118"/>
          <p:cNvSpPr txBox="1"/>
          <p:nvPr/>
        </p:nvSpPr>
        <p:spPr>
          <a:xfrm>
            <a:off x="-29600" y="3199049"/>
            <a:ext cx="2038462" cy="763286"/>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CORE SERVICES</a:t>
            </a:r>
          </a:p>
        </p:txBody>
      </p:sp>
      <p:sp>
        <p:nvSpPr>
          <p:cNvPr id="2" name="Title 1"/>
          <p:cNvSpPr>
            <a:spLocks noGrp="1"/>
          </p:cNvSpPr>
          <p:nvPr>
            <p:ph type="title"/>
          </p:nvPr>
        </p:nvSpPr>
        <p:spPr/>
        <p:txBody>
          <a:bodyPr/>
          <a:lstStyle/>
          <a:p>
            <a:r>
              <a:rPr lang="en-US" sz="2800" dirty="0">
                <a:solidFill>
                  <a:srgbClr val="FFFFFF"/>
                </a:solidFill>
                <a:latin typeface="Adobe Clean Light" panose="020B0303020404020204" pitchFamily="34" charset="0"/>
              </a:rPr>
              <a:t>Adobe Marketing Cloud</a:t>
            </a:r>
          </a:p>
        </p:txBody>
      </p:sp>
      <p:pic>
        <p:nvPicPr>
          <p:cNvPr id="19" name="Picture 18"/>
          <p:cNvPicPr>
            <a:picLocks noChangeAspect="1"/>
          </p:cNvPicPr>
          <p:nvPr/>
        </p:nvPicPr>
        <p:blipFill rotWithShape="1">
          <a:blip r:embed="rId3">
            <a:duotone>
              <a:prstClr val="black"/>
              <a:schemeClr val="accent2">
                <a:tint val="45000"/>
                <a:satMod val="400000"/>
              </a:schemeClr>
            </a:duotone>
            <a:alphaModFix amt="31000"/>
          </a:blip>
          <a:srcRect l="897" t="17717" r="-1" b="64734"/>
          <a:stretch/>
        </p:blipFill>
        <p:spPr>
          <a:xfrm>
            <a:off x="2048406" y="4863526"/>
            <a:ext cx="9409206" cy="1237384"/>
          </a:xfrm>
          <a:prstGeom prst="rect">
            <a:avLst/>
          </a:prstGeom>
        </p:spPr>
      </p:pic>
      <p:sp>
        <p:nvSpPr>
          <p:cNvPr id="168" name="TextBox 167"/>
          <p:cNvSpPr txBox="1"/>
          <p:nvPr/>
        </p:nvSpPr>
        <p:spPr>
          <a:xfrm>
            <a:off x="-29600" y="4925268"/>
            <a:ext cx="2038462" cy="430887"/>
          </a:xfrm>
          <a:prstGeom prst="rect">
            <a:avLst/>
          </a:prstGeom>
          <a:noFill/>
        </p:spPr>
        <p:txBody>
          <a:bodyPr wrap="square" rtlCol="0" anchor="ctr" anchorCtr="0">
            <a:spAutoFit/>
          </a:bodyPr>
          <a:lstStyle/>
          <a:p>
            <a:pPr defTabSz="914361">
              <a:lnSpc>
                <a:spcPct val="90000"/>
              </a:lnSpc>
            </a:pPr>
            <a:r>
              <a:rPr lang="en-US" sz="2400" dirty="0" smtClean="0">
                <a:solidFill>
                  <a:prstClr val="white"/>
                </a:solidFill>
                <a:latin typeface="Adobe Clean Light"/>
                <a:cs typeface="Adobe Clean Light"/>
              </a:rPr>
              <a:t>PLATFORM</a:t>
            </a:r>
            <a:endParaRPr lang="en-US" sz="2400" dirty="0">
              <a:solidFill>
                <a:prstClr val="white"/>
              </a:solidFill>
              <a:latin typeface="Adobe Clean Light"/>
              <a:cs typeface="Adobe Clean Light"/>
            </a:endParaRPr>
          </a:p>
        </p:txBody>
      </p:sp>
      <p:sp>
        <p:nvSpPr>
          <p:cNvPr id="169" name="Line 102"/>
          <p:cNvSpPr>
            <a:spLocks noChangeShapeType="1"/>
          </p:cNvSpPr>
          <p:nvPr/>
        </p:nvSpPr>
        <p:spPr bwMode="auto">
          <a:xfrm>
            <a:off x="0" y="1231353"/>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0" name="Line 102"/>
          <p:cNvSpPr>
            <a:spLocks noChangeShapeType="1"/>
          </p:cNvSpPr>
          <p:nvPr/>
        </p:nvSpPr>
        <p:spPr bwMode="auto">
          <a:xfrm>
            <a:off x="0" y="3050300"/>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1" name="Line 102"/>
          <p:cNvSpPr>
            <a:spLocks noChangeShapeType="1"/>
          </p:cNvSpPr>
          <p:nvPr/>
        </p:nvSpPr>
        <p:spPr bwMode="auto">
          <a:xfrm>
            <a:off x="0" y="4937081"/>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27" name="Group 26"/>
          <p:cNvGrpSpPr/>
          <p:nvPr/>
        </p:nvGrpSpPr>
        <p:grpSpPr>
          <a:xfrm>
            <a:off x="8014908" y="1254190"/>
            <a:ext cx="1024128" cy="1164976"/>
            <a:chOff x="8869072" y="1205699"/>
            <a:chExt cx="1024128" cy="1164976"/>
          </a:xfrm>
        </p:grpSpPr>
        <p:sp>
          <p:nvSpPr>
            <p:cNvPr id="144" name="Rectangle 13"/>
            <p:cNvSpPr>
              <a:spLocks/>
            </p:cNvSpPr>
            <p:nvPr/>
          </p:nvSpPr>
          <p:spPr bwMode="auto">
            <a:xfrm>
              <a:off x="8936990" y="2155231"/>
              <a:ext cx="874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ANALYTICS</a:t>
              </a:r>
            </a:p>
          </p:txBody>
        </p:sp>
        <p:pic>
          <p:nvPicPr>
            <p:cNvPr id="8" name="Picture 7" descr="mc_analytics_noshadow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072" y="1205699"/>
              <a:ext cx="1024128" cy="1024128"/>
            </a:xfrm>
            <a:prstGeom prst="rect">
              <a:avLst/>
            </a:prstGeom>
          </p:spPr>
        </p:pic>
      </p:grpSp>
      <p:grpSp>
        <p:nvGrpSpPr>
          <p:cNvPr id="22" name="Group 21"/>
          <p:cNvGrpSpPr/>
          <p:nvPr/>
        </p:nvGrpSpPr>
        <p:grpSpPr>
          <a:xfrm>
            <a:off x="5641648" y="1254190"/>
            <a:ext cx="1016000" cy="1387997"/>
            <a:chOff x="5957851" y="1198794"/>
            <a:chExt cx="1016000" cy="1387997"/>
          </a:xfrm>
        </p:grpSpPr>
        <p:sp>
          <p:nvSpPr>
            <p:cNvPr id="152" name="Rectangle 15"/>
            <p:cNvSpPr>
              <a:spLocks/>
            </p:cNvSpPr>
            <p:nvPr/>
          </p:nvSpPr>
          <p:spPr bwMode="auto">
            <a:xfrm>
              <a:off x="5992436" y="2155904"/>
              <a:ext cx="9576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EXPERIENCE</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MANAGER</a:t>
              </a:r>
            </a:p>
          </p:txBody>
        </p:sp>
        <p:pic>
          <p:nvPicPr>
            <p:cNvPr id="10" name="Picture 9" descr="mc_experiencemanager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851" y="1198794"/>
              <a:ext cx="1016000" cy="1016000"/>
            </a:xfrm>
            <a:prstGeom prst="rect">
              <a:avLst/>
            </a:prstGeom>
          </p:spPr>
        </p:pic>
      </p:grpSp>
      <p:grpSp>
        <p:nvGrpSpPr>
          <p:cNvPr id="24" name="Group 23"/>
          <p:cNvGrpSpPr/>
          <p:nvPr/>
        </p:nvGrpSpPr>
        <p:grpSpPr>
          <a:xfrm>
            <a:off x="3366480" y="1254190"/>
            <a:ext cx="1024128" cy="1157618"/>
            <a:chOff x="7428996" y="1205699"/>
            <a:chExt cx="1024128" cy="1157618"/>
          </a:xfrm>
        </p:grpSpPr>
        <p:sp>
          <p:nvSpPr>
            <p:cNvPr id="148" name="Rectangle 14"/>
            <p:cNvSpPr>
              <a:spLocks/>
            </p:cNvSpPr>
            <p:nvPr/>
          </p:nvSpPr>
          <p:spPr bwMode="auto">
            <a:xfrm>
              <a:off x="7510322" y="2147873"/>
              <a:ext cx="8661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CAMPAIGN</a:t>
              </a:r>
            </a:p>
          </p:txBody>
        </p:sp>
        <p:pic>
          <p:nvPicPr>
            <p:cNvPr id="21" name="Picture 20" descr="mc_campaign_noshadow_1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996" y="1205699"/>
              <a:ext cx="1024128" cy="1024128"/>
            </a:xfrm>
            <a:prstGeom prst="rect">
              <a:avLst/>
            </a:prstGeom>
          </p:spPr>
        </p:pic>
      </p:grpSp>
      <p:grpSp>
        <p:nvGrpSpPr>
          <p:cNvPr id="18" name="Group 17"/>
          <p:cNvGrpSpPr/>
          <p:nvPr/>
        </p:nvGrpSpPr>
        <p:grpSpPr>
          <a:xfrm>
            <a:off x="2234026" y="1254190"/>
            <a:ext cx="1024128" cy="1381092"/>
            <a:chOff x="3110849" y="1205699"/>
            <a:chExt cx="1024128" cy="1381092"/>
          </a:xfrm>
        </p:grpSpPr>
        <p:sp>
          <p:nvSpPr>
            <p:cNvPr id="156" name="Rectangle 16"/>
            <p:cNvSpPr>
              <a:spLocks/>
            </p:cNvSpPr>
            <p:nvPr/>
          </p:nvSpPr>
          <p:spPr bwMode="auto">
            <a:xfrm>
              <a:off x="3208684" y="2155904"/>
              <a:ext cx="870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MEDIA</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OPTIMIZER</a:t>
              </a:r>
            </a:p>
          </p:txBody>
        </p:sp>
        <p:pic>
          <p:nvPicPr>
            <p:cNvPr id="23" name="Picture 22" descr="mc_optimize_noshadow_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0849" y="1205699"/>
              <a:ext cx="1024128" cy="1024128"/>
            </a:xfrm>
            <a:prstGeom prst="rect">
              <a:avLst/>
            </a:prstGeom>
          </p:spPr>
        </p:pic>
      </p:grpSp>
      <p:grpSp>
        <p:nvGrpSpPr>
          <p:cNvPr id="9" name="Group 8"/>
          <p:cNvGrpSpPr/>
          <p:nvPr/>
        </p:nvGrpSpPr>
        <p:grpSpPr>
          <a:xfrm>
            <a:off x="4520488" y="1254190"/>
            <a:ext cx="1024128" cy="1157618"/>
            <a:chOff x="2084338" y="1205699"/>
            <a:chExt cx="1024128" cy="1157618"/>
          </a:xfrm>
        </p:grpSpPr>
        <p:sp>
          <p:nvSpPr>
            <p:cNvPr id="160" name="Rectangle 17"/>
            <p:cNvSpPr>
              <a:spLocks/>
            </p:cNvSpPr>
            <p:nvPr/>
          </p:nvSpPr>
          <p:spPr bwMode="auto">
            <a:xfrm>
              <a:off x="2310010" y="2147873"/>
              <a:ext cx="5727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SOCIAL</a:t>
              </a:r>
            </a:p>
          </p:txBody>
        </p:sp>
        <p:pic>
          <p:nvPicPr>
            <p:cNvPr id="25" name="Picture 24" descr="mc_social_noshadow_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338" y="1205699"/>
              <a:ext cx="1024128" cy="1024128"/>
            </a:xfrm>
            <a:prstGeom prst="rect">
              <a:avLst/>
            </a:prstGeom>
          </p:spPr>
        </p:pic>
      </p:grpSp>
      <p:grpSp>
        <p:nvGrpSpPr>
          <p:cNvPr id="20" name="Group 19"/>
          <p:cNvGrpSpPr/>
          <p:nvPr/>
        </p:nvGrpSpPr>
        <p:grpSpPr>
          <a:xfrm>
            <a:off x="6828886" y="1254190"/>
            <a:ext cx="1024128" cy="1170986"/>
            <a:chOff x="4621514" y="1192331"/>
            <a:chExt cx="1024128" cy="1170986"/>
          </a:xfrm>
        </p:grpSpPr>
        <p:sp>
          <p:nvSpPr>
            <p:cNvPr id="164" name="Rectangle 18"/>
            <p:cNvSpPr>
              <a:spLocks/>
            </p:cNvSpPr>
            <p:nvPr/>
          </p:nvSpPr>
          <p:spPr bwMode="auto">
            <a:xfrm>
              <a:off x="4815018" y="2147873"/>
              <a:ext cx="6168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TARGET</a:t>
              </a:r>
            </a:p>
          </p:txBody>
        </p:sp>
        <p:pic>
          <p:nvPicPr>
            <p:cNvPr id="26" name="Picture 25" descr="mc_target_noshadow_12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514" y="1192331"/>
              <a:ext cx="1024128" cy="1024128"/>
            </a:xfrm>
            <a:prstGeom prst="rect">
              <a:avLst/>
            </a:prstGeom>
          </p:spPr>
        </p:pic>
      </p:grpSp>
      <p:sp>
        <p:nvSpPr>
          <p:cNvPr id="58" name="TextBox 57"/>
          <p:cNvSpPr txBox="1"/>
          <p:nvPr/>
        </p:nvSpPr>
        <p:spPr>
          <a:xfrm>
            <a:off x="4845785" y="3972371"/>
            <a:ext cx="96227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ACTIVATION</a:t>
            </a:r>
          </a:p>
        </p:txBody>
      </p:sp>
      <p:sp>
        <p:nvSpPr>
          <p:cNvPr id="53" name="TextBox 52"/>
          <p:cNvSpPr txBox="1"/>
          <p:nvPr/>
        </p:nvSpPr>
        <p:spPr>
          <a:xfrm>
            <a:off x="3725026"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ASSETS</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38853" y="3278760"/>
            <a:ext cx="580636" cy="580636"/>
          </a:xfrm>
          <a:prstGeom prst="rect">
            <a:avLst/>
          </a:prstGeom>
        </p:spPr>
      </p:pic>
      <p:sp>
        <p:nvSpPr>
          <p:cNvPr id="63" name="TextBox 62"/>
          <p:cNvSpPr txBox="1"/>
          <p:nvPr/>
        </p:nvSpPr>
        <p:spPr>
          <a:xfrm>
            <a:off x="8632705" y="3972371"/>
            <a:ext cx="1276659"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COLLABORATION</a:t>
            </a:r>
          </a:p>
        </p:txBody>
      </p:sp>
      <p:pic>
        <p:nvPicPr>
          <p:cNvPr id="36" name="Picture 35"/>
          <p:cNvPicPr>
            <a:picLocks noChangeAspect="1"/>
          </p:cNvPicPr>
          <p:nvPr/>
        </p:nvPicPr>
        <p:blipFill rotWithShape="1">
          <a:blip r:embed="rId11" cstate="print">
            <a:extLst>
              <a:ext uri="{28A0092B-C50C-407E-A947-70E740481C1C}">
                <a14:useLocalDpi xmlns:a14="http://schemas.microsoft.com/office/drawing/2010/main" val="0"/>
              </a:ext>
            </a:extLst>
          </a:blip>
          <a:srcRect t="4033"/>
          <a:stretch/>
        </p:blipFill>
        <p:spPr>
          <a:xfrm>
            <a:off x="3707830" y="3278760"/>
            <a:ext cx="683046" cy="619447"/>
          </a:xfrm>
          <a:prstGeom prst="rect">
            <a:avLst/>
          </a:prstGeom>
        </p:spPr>
      </p:pic>
      <p:sp>
        <p:nvSpPr>
          <p:cNvPr id="78" name="TextBox 77"/>
          <p:cNvSpPr txBox="1"/>
          <p:nvPr/>
        </p:nvSpPr>
        <p:spPr>
          <a:xfrm>
            <a:off x="7469696" y="3972371"/>
            <a:ext cx="940631"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EXCHANGE</a:t>
            </a:r>
          </a:p>
        </p:txBody>
      </p:sp>
      <p:pic>
        <p:nvPicPr>
          <p:cNvPr id="38" name="Picture 37"/>
          <p:cNvPicPr>
            <a:picLocks noChangeAspect="1"/>
          </p:cNvPicPr>
          <p:nvPr/>
        </p:nvPicPr>
        <p:blipFill rotWithShape="1">
          <a:blip r:embed="rId12" cstate="print">
            <a:extLst>
              <a:ext uri="{28A0092B-C50C-407E-A947-70E740481C1C}">
                <a14:useLocalDpi xmlns:a14="http://schemas.microsoft.com/office/drawing/2010/main" val="0"/>
              </a:ext>
            </a:extLst>
          </a:blip>
          <a:srcRect t="5166"/>
          <a:stretch/>
        </p:blipFill>
        <p:spPr>
          <a:xfrm>
            <a:off x="8929512" y="3278760"/>
            <a:ext cx="683046" cy="625088"/>
          </a:xfrm>
          <a:prstGeom prst="rect">
            <a:avLst/>
          </a:prstGeom>
        </p:spPr>
      </p:pic>
      <p:sp>
        <p:nvSpPr>
          <p:cNvPr id="73" name="TextBox 72"/>
          <p:cNvSpPr txBox="1"/>
          <p:nvPr/>
        </p:nvSpPr>
        <p:spPr>
          <a:xfrm>
            <a:off x="6255918"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MOBILE</a:t>
            </a:r>
          </a:p>
        </p:txBody>
      </p:sp>
      <p:pic>
        <p:nvPicPr>
          <p:cNvPr id="39" name="Picture 38"/>
          <p:cNvPicPr>
            <a:picLocks noChangeAspect="1"/>
          </p:cNvPicPr>
          <p:nvPr/>
        </p:nvPicPr>
        <p:blipFill rotWithShape="1">
          <a:blip r:embed="rId13" cstate="print">
            <a:extLst>
              <a:ext uri="{28A0092B-C50C-407E-A947-70E740481C1C}">
                <a14:useLocalDpi xmlns:a14="http://schemas.microsoft.com/office/drawing/2010/main" val="0"/>
              </a:ext>
            </a:extLst>
          </a:blip>
          <a:srcRect t="6518"/>
          <a:stretch/>
        </p:blipFill>
        <p:spPr>
          <a:xfrm>
            <a:off x="7598489" y="3278760"/>
            <a:ext cx="683046" cy="603406"/>
          </a:xfrm>
          <a:prstGeom prst="rect">
            <a:avLst/>
          </a:prstGeom>
        </p:spPr>
      </p:pic>
      <p:sp>
        <p:nvSpPr>
          <p:cNvPr id="48" name="TextBox 47"/>
          <p:cNvSpPr txBox="1"/>
          <p:nvPr/>
        </p:nvSpPr>
        <p:spPr>
          <a:xfrm>
            <a:off x="2311522" y="3900428"/>
            <a:ext cx="907606" cy="380104"/>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PROFILES &amp; AUDIENCES</a:t>
            </a:r>
          </a:p>
        </p:txBody>
      </p:sp>
      <p:pic>
        <p:nvPicPr>
          <p:cNvPr id="41" name="Picture 40"/>
          <p:cNvPicPr>
            <a:picLocks noChangeAspect="1"/>
          </p:cNvPicPr>
          <p:nvPr/>
        </p:nvPicPr>
        <p:blipFill rotWithShape="1">
          <a:blip r:embed="rId14" cstate="print">
            <a:extLst>
              <a:ext uri="{28A0092B-C50C-407E-A947-70E740481C1C}">
                <a14:useLocalDpi xmlns:a14="http://schemas.microsoft.com/office/drawing/2010/main" val="0"/>
              </a:ext>
            </a:extLst>
          </a:blip>
          <a:srcRect t="5276"/>
          <a:stretch/>
        </p:blipFill>
        <p:spPr>
          <a:xfrm>
            <a:off x="6267466" y="3278760"/>
            <a:ext cx="683046" cy="611426"/>
          </a:xfrm>
          <a:prstGeom prst="rect">
            <a:avLst/>
          </a:prstGeom>
        </p:spPr>
      </p:pic>
      <p:sp>
        <p:nvSpPr>
          <p:cNvPr id="54" name="TextBox 53"/>
          <p:cNvSpPr txBox="1"/>
          <p:nvPr/>
        </p:nvSpPr>
        <p:spPr>
          <a:xfrm>
            <a:off x="9984563" y="3828485"/>
            <a:ext cx="1228625" cy="523990"/>
          </a:xfrm>
          <a:prstGeom prst="rect">
            <a:avLst/>
          </a:prstGeom>
          <a:noFill/>
        </p:spPr>
        <p:txBody>
          <a:bodyPr wrap="square" rtlCol="0">
            <a:spAutoFit/>
          </a:bodyPr>
          <a:lstStyle/>
          <a:p>
            <a:pPr algn="ctr" defTabSz="914361">
              <a:lnSpc>
                <a:spcPct val="85000"/>
              </a:lnSpc>
            </a:pPr>
            <a:r>
              <a:rPr lang="en-US" sz="1100" dirty="0" smtClean="0">
                <a:solidFill>
                  <a:prstClr val="white"/>
                </a:solidFill>
                <a:latin typeface="Adobe Clean Light" panose="020B0303020404020204" pitchFamily="34" charset="0"/>
              </a:rPr>
              <a:t>USER MANAGEMENT &amp; ADMINISTRATION</a:t>
            </a:r>
            <a:endParaRPr lang="en-US" sz="1100" dirty="0">
              <a:solidFill>
                <a:prstClr val="white"/>
              </a:solidFill>
              <a:latin typeface="Adobe Clean Light" panose="020B0303020404020204" pitchFamily="34" charset="0"/>
            </a:endParaRPr>
          </a:p>
        </p:txBody>
      </p:sp>
      <p:pic>
        <p:nvPicPr>
          <p:cNvPr id="42" name="Picture 41"/>
          <p:cNvPicPr>
            <a:picLocks noChangeAspect="1"/>
          </p:cNvPicPr>
          <p:nvPr/>
        </p:nvPicPr>
        <p:blipFill rotWithShape="1">
          <a:blip r:embed="rId15" cstate="print">
            <a:extLst>
              <a:ext uri="{28A0092B-C50C-407E-A947-70E740481C1C}">
                <a14:useLocalDpi xmlns:a14="http://schemas.microsoft.com/office/drawing/2010/main" val="0"/>
              </a:ext>
            </a:extLst>
          </a:blip>
          <a:srcRect t="5276"/>
          <a:stretch/>
        </p:blipFill>
        <p:spPr>
          <a:xfrm>
            <a:off x="2376807" y="3278760"/>
            <a:ext cx="683046" cy="611427"/>
          </a:xfrm>
          <a:prstGeom prst="rect">
            <a:avLst/>
          </a:prstGeom>
        </p:spPr>
      </p:pic>
      <p:pic>
        <p:nvPicPr>
          <p:cNvPr id="52" name="Picture 51"/>
          <p:cNvPicPr>
            <a:picLocks noChangeAspect="1"/>
          </p:cNvPicPr>
          <p:nvPr/>
        </p:nvPicPr>
        <p:blipFill rotWithShape="1">
          <a:blip r:embed="rId16" cstate="print">
            <a:extLst>
              <a:ext uri="{28A0092B-C50C-407E-A947-70E740481C1C}">
                <a14:useLocalDpi xmlns:a14="http://schemas.microsoft.com/office/drawing/2010/main" val="0"/>
              </a:ext>
            </a:extLst>
          </a:blip>
          <a:srcRect t="7761"/>
          <a:stretch/>
        </p:blipFill>
        <p:spPr>
          <a:xfrm>
            <a:off x="10260533" y="3278760"/>
            <a:ext cx="683046" cy="595384"/>
          </a:xfrm>
          <a:prstGeom prst="rect">
            <a:avLst/>
          </a:prstGeom>
        </p:spPr>
      </p:pic>
      <p:grpSp>
        <p:nvGrpSpPr>
          <p:cNvPr id="33" name="Group 32"/>
          <p:cNvGrpSpPr/>
          <p:nvPr/>
        </p:nvGrpSpPr>
        <p:grpSpPr>
          <a:xfrm>
            <a:off x="4520488" y="5212188"/>
            <a:ext cx="7133448" cy="868641"/>
            <a:chOff x="4230878" y="5257574"/>
            <a:chExt cx="7133448" cy="868641"/>
          </a:xfrm>
        </p:grpSpPr>
        <p:sp>
          <p:nvSpPr>
            <p:cNvPr id="85" name="Rounded Rectangle 84"/>
            <p:cNvSpPr/>
            <p:nvPr/>
          </p:nvSpPr>
          <p:spPr>
            <a:xfrm>
              <a:off x="5007576" y="5281478"/>
              <a:ext cx="6356750" cy="605244"/>
            </a:xfrm>
            <a:prstGeom prst="roundRect">
              <a:avLst>
                <a:gd name="adj" fmla="val 0"/>
              </a:avLst>
            </a:prstGeom>
            <a:no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387" tIns="45699" rIns="91387" bIns="45699" rtlCol="0" anchor="ctr"/>
            <a:lstStyle/>
            <a:p>
              <a:r>
                <a:rPr lang="en-US" sz="4800" dirty="0" smtClean="0">
                  <a:solidFill>
                    <a:prstClr val="white"/>
                  </a:solidFill>
                  <a:latin typeface="Adobe Clean Light" pitchFamily="34" charset="0"/>
                  <a:cs typeface="Adobe Clean"/>
                </a:rPr>
                <a:t>Data &amp; Content</a:t>
              </a:r>
              <a:endParaRPr lang="en-US" sz="4800" dirty="0">
                <a:solidFill>
                  <a:prstClr val="white"/>
                </a:solidFill>
                <a:latin typeface="Adobe Clean Light" pitchFamily="34" charset="0"/>
                <a:cs typeface="Adobe Clean"/>
              </a:endParaRPr>
            </a:p>
          </p:txBody>
        </p:sp>
        <p:pic>
          <p:nvPicPr>
            <p:cNvPr id="84" name="Picture 83" descr="PREZ-3.png"/>
            <p:cNvPicPr>
              <a:picLocks noChangeAspect="1"/>
            </p:cNvPicPr>
            <p:nvPr/>
          </p:nvPicPr>
          <p:blipFill rotWithShape="1">
            <a:blip r:embed="rId17" cstate="screen">
              <a:biLevel thresh="25000"/>
              <a:extLst>
                <a:ext uri="{28A0092B-C50C-407E-A947-70E740481C1C}">
                  <a14:useLocalDpi xmlns:a14="http://schemas.microsoft.com/office/drawing/2010/main"/>
                </a:ext>
              </a:extLst>
            </a:blip>
            <a:srcRect/>
            <a:stretch/>
          </p:blipFill>
          <p:spPr>
            <a:xfrm>
              <a:off x="4617081" y="5635983"/>
              <a:ext cx="486718" cy="490232"/>
            </a:xfrm>
            <a:prstGeom prst="rect">
              <a:avLst/>
            </a:prstGeom>
          </p:spPr>
        </p:pic>
        <p:pic>
          <p:nvPicPr>
            <p:cNvPr id="32" name="Picture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230878" y="5257574"/>
              <a:ext cx="658423" cy="585997"/>
            </a:xfrm>
            <a:prstGeom prst="rect">
              <a:avLst/>
            </a:prstGeom>
          </p:spPr>
        </p:pic>
      </p:grpSp>
      <p:grpSp>
        <p:nvGrpSpPr>
          <p:cNvPr id="5" name="Group 4"/>
          <p:cNvGrpSpPr/>
          <p:nvPr/>
        </p:nvGrpSpPr>
        <p:grpSpPr>
          <a:xfrm>
            <a:off x="9186536" y="1254190"/>
            <a:ext cx="1023186" cy="1162647"/>
            <a:chOff x="9186536" y="1208028"/>
            <a:chExt cx="1023186" cy="1162647"/>
          </a:xfrm>
        </p:grpSpPr>
        <p:sp>
          <p:nvSpPr>
            <p:cNvPr id="83" name="Rectangle 13"/>
            <p:cNvSpPr>
              <a:spLocks/>
            </p:cNvSpPr>
            <p:nvPr/>
          </p:nvSpPr>
          <p:spPr bwMode="auto">
            <a:xfrm>
              <a:off x="9262778" y="2155231"/>
              <a:ext cx="8888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PRIMETIME</a:t>
              </a:r>
              <a:endParaRPr lang="en-US" altLang="en-US" sz="1400" dirty="0">
                <a:solidFill>
                  <a:prstClr val="white"/>
                </a:solidFill>
                <a:latin typeface="Adobe Clean"/>
                <a:ea typeface="Adobe Clean" charset="0"/>
                <a:cs typeface="Adobe Clean" charset="0"/>
                <a:sym typeface="Adobe Clean" charset="0"/>
              </a:endParaRPr>
            </a:p>
          </p:txBody>
        </p:sp>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86536" y="1208028"/>
              <a:ext cx="1023186" cy="1023186"/>
            </a:xfrm>
            <a:prstGeom prst="rect">
              <a:avLst/>
            </a:prstGeom>
          </p:spPr>
        </p:pic>
      </p:grpSp>
      <p:grpSp>
        <p:nvGrpSpPr>
          <p:cNvPr id="6" name="Group 5"/>
          <p:cNvGrpSpPr/>
          <p:nvPr/>
        </p:nvGrpSpPr>
        <p:grpSpPr>
          <a:xfrm>
            <a:off x="10116770" y="1287614"/>
            <a:ext cx="1409609" cy="1372643"/>
            <a:chOff x="10116770" y="1249215"/>
            <a:chExt cx="1409609" cy="1372643"/>
          </a:xfrm>
        </p:grpSpPr>
        <p:sp>
          <p:nvSpPr>
            <p:cNvPr id="71" name="Rectangle 13"/>
            <p:cNvSpPr>
              <a:spLocks/>
            </p:cNvSpPr>
            <p:nvPr/>
          </p:nvSpPr>
          <p:spPr bwMode="auto">
            <a:xfrm>
              <a:off x="10116770" y="2190971"/>
              <a:ext cx="1409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AUDIENCE MANAGER</a:t>
              </a:r>
              <a:endParaRPr lang="en-US" altLang="en-US" sz="1400" dirty="0">
                <a:solidFill>
                  <a:prstClr val="white"/>
                </a:solidFill>
                <a:latin typeface="Adobe Clean"/>
                <a:ea typeface="Adobe Clean" charset="0"/>
                <a:cs typeface="Adobe Clean" charset="0"/>
                <a:sym typeface="Adobe Clean" charset="0"/>
              </a:endParaRPr>
            </a:p>
          </p:txBody>
        </p:sp>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374068" y="1249215"/>
              <a:ext cx="941755" cy="941755"/>
            </a:xfrm>
            <a:prstGeom prst="rect">
              <a:avLst/>
            </a:prstGeom>
          </p:spPr>
        </p:pic>
      </p:grpSp>
    </p:spTree>
    <p:extLst>
      <p:ext uri="{BB962C8B-B14F-4D97-AF65-F5344CB8AC3E}">
        <p14:creationId xmlns:p14="http://schemas.microsoft.com/office/powerpoint/2010/main" val="350060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296384" y="1633817"/>
            <a:ext cx="4205516" cy="4740089"/>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t" anchorCtr="0">
            <a:noAutofit/>
          </a:bodyPr>
          <a:lstStyle/>
          <a:p>
            <a:pPr algn="ctr" defTabSz="914217" hangingPunct="0"/>
            <a:endParaRPr lang="en-US" dirty="0">
              <a:solidFill>
                <a:srgbClr val="000000"/>
              </a:solidFill>
              <a:latin typeface="Adobe Clean"/>
              <a:ea typeface="Adobe Clean"/>
              <a:cs typeface="Adobe Clean"/>
              <a:sym typeface="Adobe Clean"/>
            </a:endParaRPr>
          </a:p>
          <a:p>
            <a:pPr algn="ctr" defTabSz="914217" hangingPunct="0"/>
            <a:r>
              <a:rPr lang="en-US" dirty="0">
                <a:solidFill>
                  <a:srgbClr val="000000"/>
                </a:solidFill>
                <a:latin typeface="Adobe Clean"/>
                <a:ea typeface="Adobe Clean"/>
                <a:cs typeface="Adobe Clean"/>
                <a:sym typeface="Adobe Clean"/>
              </a:rPr>
              <a:t>AEM Mobile App Runtime</a:t>
            </a:r>
          </a:p>
        </p:txBody>
      </p:sp>
      <p:sp>
        <p:nvSpPr>
          <p:cNvPr id="2" name="Title 1"/>
          <p:cNvSpPr>
            <a:spLocks noGrp="1"/>
          </p:cNvSpPr>
          <p:nvPr>
            <p:ph type="title"/>
          </p:nvPr>
        </p:nvSpPr>
        <p:spPr/>
        <p:txBody>
          <a:bodyPr>
            <a:normAutofit fontScale="90000"/>
          </a:bodyPr>
          <a:lstStyle/>
          <a:p>
            <a:r>
              <a:rPr lang="en-US" dirty="0" smtClean="0"/>
              <a:t>Programming in the AEM Mobile application runtime</a:t>
            </a:r>
            <a:endParaRPr lang="en-US" dirty="0"/>
          </a:p>
        </p:txBody>
      </p:sp>
      <p:sp>
        <p:nvSpPr>
          <p:cNvPr id="3" name="Rectangle 2"/>
          <p:cNvSpPr/>
          <p:nvPr/>
        </p:nvSpPr>
        <p:spPr>
          <a:xfrm>
            <a:off x="2788511" y="2439222"/>
            <a:ext cx="2552565" cy="1452916"/>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a:t>
            </a:r>
            <a:r>
              <a:rPr lang="en-US" dirty="0" err="1">
                <a:solidFill>
                  <a:srgbClr val="000000"/>
                </a:solidFill>
                <a:latin typeface="Adobe Clean Light" charset="0"/>
                <a:ea typeface="Adobe Clean Light" charset="0"/>
                <a:cs typeface="Adobe Clean Light" charset="0"/>
                <a:sym typeface="Adobe Clean"/>
              </a:rPr>
              <a:t>Webview</a:t>
            </a:r>
            <a:endParaRPr lang="en-US" dirty="0">
              <a:solidFill>
                <a:srgbClr val="000000"/>
              </a:solidFill>
              <a:latin typeface="Adobe Clean Light" charset="0"/>
              <a:ea typeface="Adobe Clean Light" charset="0"/>
              <a:cs typeface="Adobe Clean Light" charset="0"/>
              <a:sym typeface="Adobe Clean"/>
            </a:endParaRPr>
          </a:p>
        </p:txBody>
      </p:sp>
      <p:sp>
        <p:nvSpPr>
          <p:cNvPr id="24" name="Rectangle 23"/>
          <p:cNvSpPr/>
          <p:nvPr/>
        </p:nvSpPr>
        <p:spPr>
          <a:xfrm>
            <a:off x="2788510" y="4160660"/>
            <a:ext cx="2552565" cy="59219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sz="1200" dirty="0">
                <a:solidFill>
                  <a:srgbClr val="000000"/>
                </a:solidFill>
                <a:latin typeface="Adobe Clean Light" charset="0"/>
                <a:ea typeface="Adobe Clean Light" charset="0"/>
                <a:cs typeface="Adobe Clean Light" charset="0"/>
                <a:sym typeface="Adobe Clean"/>
              </a:rPr>
              <a:t>Navigation Screen</a:t>
            </a:r>
          </a:p>
          <a:p>
            <a:pPr algn="ctr" defTabSz="914217" hangingPunct="0"/>
            <a:r>
              <a:rPr lang="en-US" sz="1200" dirty="0">
                <a:solidFill>
                  <a:srgbClr val="000000"/>
                </a:solidFill>
                <a:latin typeface="Adobe Clean Light" charset="0"/>
                <a:ea typeface="Adobe Clean Light" charset="0"/>
                <a:cs typeface="Adobe Clean Light" charset="0"/>
                <a:sym typeface="Adobe Clean"/>
              </a:rPr>
              <a:t>Layout Engine</a:t>
            </a:r>
          </a:p>
        </p:txBody>
      </p:sp>
      <p:sp>
        <p:nvSpPr>
          <p:cNvPr id="25" name="Rectangle 24"/>
          <p:cNvSpPr/>
          <p:nvPr/>
        </p:nvSpPr>
        <p:spPr>
          <a:xfrm>
            <a:off x="487235" y="2439222"/>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(camera)</a:t>
            </a:r>
            <a:endParaRPr lang="en-US" dirty="0">
              <a:solidFill>
                <a:srgbClr val="000000"/>
              </a:solidFill>
              <a:latin typeface="Adobe Clean Light" charset="0"/>
              <a:ea typeface="Adobe Clean Light" charset="0"/>
              <a:cs typeface="Adobe Clean Light" charset="0"/>
              <a:sym typeface="Adobe Clean"/>
            </a:endParaRPr>
          </a:p>
        </p:txBody>
      </p:sp>
      <p:sp>
        <p:nvSpPr>
          <p:cNvPr id="28" name="Rectangle 27"/>
          <p:cNvSpPr/>
          <p:nvPr/>
        </p:nvSpPr>
        <p:spPr>
          <a:xfrm>
            <a:off x="487235" y="3299941"/>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(accelerometer)</a:t>
            </a:r>
            <a:endParaRPr lang="en-US" dirty="0">
              <a:solidFill>
                <a:srgbClr val="000000"/>
              </a:solidFill>
              <a:latin typeface="Adobe Clean Light" charset="0"/>
              <a:ea typeface="Adobe Clean Light" charset="0"/>
              <a:cs typeface="Adobe Clean Light" charset="0"/>
              <a:sym typeface="Adobe Clean"/>
            </a:endParaRPr>
          </a:p>
        </p:txBody>
      </p:sp>
      <p:sp>
        <p:nvSpPr>
          <p:cNvPr id="29" name="Rectangle 28"/>
          <p:cNvSpPr/>
          <p:nvPr/>
        </p:nvSpPr>
        <p:spPr>
          <a:xfrm>
            <a:off x="487235" y="4160660"/>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(GPS)</a:t>
            </a:r>
            <a:endParaRPr lang="en-US" dirty="0">
              <a:solidFill>
                <a:srgbClr val="000000"/>
              </a:solidFill>
              <a:latin typeface="Adobe Clean Light" charset="0"/>
              <a:ea typeface="Adobe Clean Light" charset="0"/>
              <a:cs typeface="Adobe Clean Light" charset="0"/>
              <a:sym typeface="Adobe Clean"/>
            </a:endParaRPr>
          </a:p>
        </p:txBody>
      </p:sp>
      <p:sp>
        <p:nvSpPr>
          <p:cNvPr id="30" name="Rectangle 29"/>
          <p:cNvSpPr/>
          <p:nvPr/>
        </p:nvSpPr>
        <p:spPr>
          <a:xfrm>
            <a:off x="487235" y="5021379"/>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(application API)</a:t>
            </a:r>
            <a:endParaRPr lang="en-US" dirty="0">
              <a:solidFill>
                <a:srgbClr val="000000"/>
              </a:solidFill>
              <a:latin typeface="Adobe Clean Light" charset="0"/>
              <a:ea typeface="Adobe Clean Light" charset="0"/>
              <a:cs typeface="Adobe Clean Light" charset="0"/>
              <a:sym typeface="Adobe Clean"/>
            </a:endParaRPr>
          </a:p>
        </p:txBody>
      </p:sp>
      <p:grpSp>
        <p:nvGrpSpPr>
          <p:cNvPr id="69" name="Group 68"/>
          <p:cNvGrpSpPr/>
          <p:nvPr/>
        </p:nvGrpSpPr>
        <p:grpSpPr>
          <a:xfrm>
            <a:off x="8500835" y="2089668"/>
            <a:ext cx="2899302" cy="4172221"/>
            <a:chOff x="17180910" y="3502037"/>
            <a:chExt cx="5800114" cy="8344442"/>
          </a:xfrm>
        </p:grpSpPr>
        <p:sp>
          <p:nvSpPr>
            <p:cNvPr id="33" name="Rectangle 32"/>
            <p:cNvSpPr/>
            <p:nvPr/>
          </p:nvSpPr>
          <p:spPr>
            <a:xfrm>
              <a:off x="17180910" y="3610579"/>
              <a:ext cx="5800114" cy="8235900"/>
            </a:xfrm>
            <a:prstGeom prst="rect">
              <a:avLst/>
            </a:prstGeom>
            <a:solidFill>
              <a:srgbClr val="FFFFFF">
                <a:alpha val="91000"/>
              </a:srgbClr>
            </a:solidFill>
            <a:ln w="50800" cap="flat">
              <a:solidFill>
                <a:schemeClr val="bg2"/>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noAutofit/>
            </a:bodyPr>
            <a:lstStyle/>
            <a:p>
              <a:pPr defTabSz="914217" hangingPunct="0"/>
              <a:endParaRPr lang="en-US">
                <a:solidFill>
                  <a:srgbClr val="000000"/>
                </a:solidFill>
                <a:latin typeface="Adobe Clean"/>
                <a:ea typeface="Adobe Clean"/>
                <a:cs typeface="Adobe Clean"/>
                <a:sym typeface="Adobe Clean"/>
              </a:endParaRPr>
            </a:p>
          </p:txBody>
        </p:sp>
        <p:grpSp>
          <p:nvGrpSpPr>
            <p:cNvPr id="34" name="Group 33"/>
            <p:cNvGrpSpPr/>
            <p:nvPr/>
          </p:nvGrpSpPr>
          <p:grpSpPr>
            <a:xfrm>
              <a:off x="17569869" y="3502037"/>
              <a:ext cx="2309415" cy="2653644"/>
              <a:chOff x="17784329" y="-30661"/>
              <a:chExt cx="2790093" cy="3238846"/>
            </a:xfrm>
          </p:grpSpPr>
          <p:sp>
            <p:nvSpPr>
              <p:cNvPr id="39" name="Trapezoid 38"/>
              <p:cNvSpPr/>
              <p:nvPr/>
            </p:nvSpPr>
            <p:spPr>
              <a:xfrm>
                <a:off x="17807350" y="-30661"/>
                <a:ext cx="1594339" cy="1290427"/>
              </a:xfrm>
              <a:prstGeom prst="trapezoid">
                <a:avLst/>
              </a:prstGeom>
              <a:solidFill>
                <a:schemeClr val="accent1"/>
              </a:solidFill>
              <a:ln w="508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defTabSz="914217" hangingPunct="0"/>
                <a:endParaRPr lang="en-US">
                  <a:solidFill>
                    <a:srgbClr val="000000"/>
                  </a:solidFill>
                  <a:latin typeface="Adobe Clean"/>
                  <a:ea typeface="Adobe Clean"/>
                  <a:cs typeface="Adobe Clean"/>
                  <a:sym typeface="Adobe Clean"/>
                </a:endParaRPr>
              </a:p>
            </p:txBody>
          </p:sp>
          <p:sp>
            <p:nvSpPr>
              <p:cNvPr id="40" name="Rectangle 39"/>
              <p:cNvSpPr/>
              <p:nvPr/>
            </p:nvSpPr>
            <p:spPr>
              <a:xfrm>
                <a:off x="17784329" y="760868"/>
                <a:ext cx="2790093" cy="2447317"/>
              </a:xfrm>
              <a:prstGeom prst="rect">
                <a:avLst/>
              </a:prstGeom>
              <a:solidFill>
                <a:srgbClr val="FFFFFF"/>
              </a:solidFill>
              <a:ln w="50800" cap="flat">
                <a:solidFill>
                  <a:schemeClr val="accent1"/>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noAutofit/>
              </a:bodyPr>
              <a:lstStyle/>
              <a:p>
                <a:pPr defTabSz="914217" hangingPunct="0"/>
                <a:endParaRPr lang="en-US" dirty="0">
                  <a:solidFill>
                    <a:srgbClr val="000000"/>
                  </a:solidFill>
                  <a:latin typeface="Adobe Clean"/>
                  <a:ea typeface="Adobe Clean"/>
                  <a:cs typeface="Adobe Clean"/>
                  <a:sym typeface="Adobe Clean"/>
                </a:endParaRPr>
              </a:p>
              <a:p>
                <a:pPr algn="ctr" defTabSz="914217" hangingPunct="0"/>
                <a:r>
                  <a:rPr lang="en-US" sz="1200" dirty="0"/>
                  <a:t>Another Navigation Screen</a:t>
                </a:r>
                <a:endParaRPr lang="en-US" sz="1200" dirty="0">
                  <a:solidFill>
                    <a:srgbClr val="000000"/>
                  </a:solidFill>
                  <a:sym typeface="Adobe Clean"/>
                </a:endParaRPr>
              </a:p>
              <a:p>
                <a:pPr defTabSz="914217" hangingPunct="0"/>
                <a:endParaRPr lang="en-US" dirty="0">
                  <a:solidFill>
                    <a:srgbClr val="000000"/>
                  </a:solidFill>
                  <a:latin typeface="Adobe Clean"/>
                  <a:ea typeface="Adobe Clean"/>
                  <a:cs typeface="Adobe Clean"/>
                  <a:sym typeface="Adobe Clean"/>
                </a:endParaRPr>
              </a:p>
            </p:txBody>
          </p:sp>
        </p:grpSp>
        <p:sp>
          <p:nvSpPr>
            <p:cNvPr id="35" name="Document 34"/>
            <p:cNvSpPr/>
            <p:nvPr/>
          </p:nvSpPr>
          <p:spPr>
            <a:xfrm>
              <a:off x="17569869" y="6123333"/>
              <a:ext cx="2309415" cy="3210396"/>
            </a:xfrm>
            <a:prstGeom prst="flowChartDocument">
              <a:avLst/>
            </a:prstGeom>
            <a:solidFill>
              <a:srgbClr val="FFFFFF"/>
            </a:solidFill>
            <a:ln w="50800" cap="flat">
              <a:solidFill>
                <a:schemeClr val="accent2"/>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lgn="ctr" defTabSz="914217" hangingPunct="0"/>
              <a:endParaRPr lang="en-US" sz="1200" dirty="0">
                <a:solidFill>
                  <a:srgbClr val="000000"/>
                </a:solidFill>
                <a:sym typeface="Adobe Clean"/>
              </a:endParaRPr>
            </a:p>
            <a:p>
              <a:pPr algn="ctr" defTabSz="914217" hangingPunct="0"/>
              <a:endParaRPr lang="en-US" sz="1200" dirty="0"/>
            </a:p>
            <a:p>
              <a:pPr algn="ctr" defTabSz="914217" hangingPunct="0"/>
              <a:r>
                <a:rPr lang="en-US" sz="1200" dirty="0">
                  <a:solidFill>
                    <a:srgbClr val="000000"/>
                  </a:solidFill>
                  <a:sym typeface="Adobe Clean"/>
                </a:rPr>
                <a:t>&lt;HTML/CSS/JS&gt;</a:t>
              </a:r>
            </a:p>
            <a:p>
              <a:pPr defTabSz="914217" hangingPunct="0"/>
              <a:endParaRPr lang="en-US" sz="1200" dirty="0"/>
            </a:p>
            <a:p>
              <a:pPr defTabSz="914217" hangingPunct="0"/>
              <a:endParaRPr lang="en-US" sz="1200" dirty="0">
                <a:solidFill>
                  <a:srgbClr val="000000"/>
                </a:solidFill>
                <a:sym typeface="Adobe Clean"/>
              </a:endParaRPr>
            </a:p>
          </p:txBody>
        </p:sp>
        <p:sp>
          <p:nvSpPr>
            <p:cNvPr id="36" name="Folded Corner 35"/>
            <p:cNvSpPr/>
            <p:nvPr/>
          </p:nvSpPr>
          <p:spPr>
            <a:xfrm rot="10800000" flipH="1" flipV="1">
              <a:off x="17588924" y="8907753"/>
              <a:ext cx="2309415" cy="2816062"/>
            </a:xfrm>
            <a:prstGeom prst="foldedCorner">
              <a:avLst>
                <a:gd name="adj" fmla="val 26063"/>
              </a:avLst>
            </a:prstGeom>
            <a:solidFill>
              <a:srgbClr val="FFFFFF"/>
            </a:solidFill>
            <a:ln w="50800" cap="flat">
              <a:solidFill>
                <a:schemeClr val="accent3"/>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lgn="ctr" defTabSz="914217" hangingPunct="0"/>
              <a:endParaRPr lang="en-US" sz="1200" dirty="0">
                <a:solidFill>
                  <a:srgbClr val="000000"/>
                </a:solidFill>
                <a:sym typeface="Adobe Clean"/>
              </a:endParaRPr>
            </a:p>
            <a:p>
              <a:pPr algn="ctr" defTabSz="914217" hangingPunct="0"/>
              <a:r>
                <a:rPr lang="en-US" sz="1200" dirty="0">
                  <a:solidFill>
                    <a:srgbClr val="000000"/>
                  </a:solidFill>
                  <a:sym typeface="Adobe Clean"/>
                </a:rPr>
                <a:t>Images</a:t>
              </a:r>
            </a:p>
            <a:p>
              <a:pPr algn="ctr" defTabSz="914217" hangingPunct="0"/>
              <a:r>
                <a:rPr lang="en-US" sz="1200" dirty="0"/>
                <a:t>Documents</a:t>
              </a:r>
            </a:p>
            <a:p>
              <a:pPr algn="ctr" defTabSz="914217" hangingPunct="0"/>
              <a:r>
                <a:rPr lang="en-US" sz="1200" dirty="0"/>
                <a:t>PDF</a:t>
              </a:r>
            </a:p>
            <a:p>
              <a:pPr algn="ctr" defTabSz="914217" hangingPunct="0"/>
              <a:r>
                <a:rPr lang="en-US" sz="1200" dirty="0">
                  <a:solidFill>
                    <a:srgbClr val="000000"/>
                  </a:solidFill>
                  <a:sym typeface="Adobe Clean"/>
                </a:rPr>
                <a:t>Video</a:t>
              </a:r>
            </a:p>
          </p:txBody>
        </p:sp>
        <p:sp>
          <p:nvSpPr>
            <p:cNvPr id="37" name="Folded Corner 36"/>
            <p:cNvSpPr/>
            <p:nvPr/>
          </p:nvSpPr>
          <p:spPr>
            <a:xfrm rot="10800000" flipH="1" flipV="1">
              <a:off x="20305379" y="3625779"/>
              <a:ext cx="2309415" cy="2816062"/>
            </a:xfrm>
            <a:prstGeom prst="foldedCorner">
              <a:avLst>
                <a:gd name="adj" fmla="val 26063"/>
              </a:avLst>
            </a:prstGeom>
            <a:solidFill>
              <a:srgbClr val="FFFFFF"/>
            </a:solidFill>
            <a:ln w="50800" cap="flat">
              <a:solidFill>
                <a:schemeClr val="accent3"/>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lgn="ctr" defTabSz="914217" hangingPunct="0"/>
              <a:endParaRPr lang="en-US" sz="1200" dirty="0">
                <a:solidFill>
                  <a:srgbClr val="000000"/>
                </a:solidFill>
                <a:sym typeface="Adobe Clean"/>
              </a:endParaRPr>
            </a:p>
            <a:p>
              <a:pPr algn="ctr" defTabSz="914217" hangingPunct="0"/>
              <a:r>
                <a:rPr lang="en-US" sz="1200" dirty="0">
                  <a:solidFill>
                    <a:srgbClr val="000000"/>
                  </a:solidFill>
                  <a:sym typeface="Adobe Clean"/>
                </a:rPr>
                <a:t>Images</a:t>
              </a:r>
            </a:p>
            <a:p>
              <a:pPr algn="ctr" defTabSz="914217" hangingPunct="0"/>
              <a:r>
                <a:rPr lang="en-US" sz="1200" dirty="0"/>
                <a:t>Documents</a:t>
              </a:r>
            </a:p>
            <a:p>
              <a:pPr algn="ctr" defTabSz="914217" hangingPunct="0"/>
              <a:r>
                <a:rPr lang="en-US" sz="1200" dirty="0"/>
                <a:t>PDF</a:t>
              </a:r>
            </a:p>
            <a:p>
              <a:pPr algn="ctr" defTabSz="914217" hangingPunct="0"/>
              <a:r>
                <a:rPr lang="en-US" sz="1200" dirty="0">
                  <a:solidFill>
                    <a:srgbClr val="000000"/>
                  </a:solidFill>
                  <a:sym typeface="Adobe Clean"/>
                </a:rPr>
                <a:t>Video</a:t>
              </a:r>
            </a:p>
          </p:txBody>
        </p:sp>
        <p:sp>
          <p:nvSpPr>
            <p:cNvPr id="38" name="Folded Corner 37"/>
            <p:cNvSpPr/>
            <p:nvPr/>
          </p:nvSpPr>
          <p:spPr>
            <a:xfrm>
              <a:off x="20305379" y="6414887"/>
              <a:ext cx="2309415" cy="2960366"/>
            </a:xfrm>
            <a:prstGeom prst="foldedCorner">
              <a:avLst/>
            </a:prstGeom>
            <a:solidFill>
              <a:srgbClr val="FFFFFF"/>
            </a:solidFill>
            <a:ln w="50800" cap="flat">
              <a:solidFill>
                <a:schemeClr val="accent2"/>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lgn="ctr" defTabSz="914217" hangingPunct="0"/>
              <a:endParaRPr lang="en-US" sz="1200" dirty="0">
                <a:solidFill>
                  <a:srgbClr val="000000"/>
                </a:solidFill>
                <a:sym typeface="Adobe Clean"/>
              </a:endParaRPr>
            </a:p>
            <a:p>
              <a:pPr algn="ctr" defTabSz="914217" hangingPunct="0"/>
              <a:endParaRPr lang="en-US" sz="1200" dirty="0"/>
            </a:p>
            <a:p>
              <a:pPr algn="ctr" defTabSz="914217" hangingPunct="0"/>
              <a:r>
                <a:rPr lang="en-US" sz="1200" dirty="0">
                  <a:solidFill>
                    <a:srgbClr val="000000"/>
                  </a:solidFill>
                  <a:sym typeface="Adobe Clean"/>
                </a:rPr>
                <a:t>&lt;HTML/CSS/JS&gt;</a:t>
              </a:r>
            </a:p>
            <a:p>
              <a:pPr defTabSz="914217" hangingPunct="0"/>
              <a:endParaRPr lang="en-US" sz="1200" dirty="0"/>
            </a:p>
            <a:p>
              <a:pPr defTabSz="914217" hangingPunct="0"/>
              <a:endParaRPr lang="en-US" sz="1200" dirty="0">
                <a:solidFill>
                  <a:srgbClr val="000000"/>
                </a:solidFill>
                <a:sym typeface="Adobe Clean"/>
              </a:endParaRPr>
            </a:p>
          </p:txBody>
        </p:sp>
      </p:grpSp>
      <p:cxnSp>
        <p:nvCxnSpPr>
          <p:cNvPr id="41" name="Straight Connector 40"/>
          <p:cNvCxnSpPr>
            <a:stCxn id="31" idx="1"/>
            <a:endCxn id="3" idx="3"/>
          </p:cNvCxnSpPr>
          <p:nvPr/>
        </p:nvCxnSpPr>
        <p:spPr>
          <a:xfrm flipH="1" flipV="1">
            <a:off x="5341075" y="3165680"/>
            <a:ext cx="859037" cy="16277"/>
          </a:xfrm>
          <a:prstGeom prst="line">
            <a:avLst/>
          </a:prstGeom>
          <a:noFill/>
          <a:ln w="508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48" name="Straight Connector 47"/>
          <p:cNvCxnSpPr>
            <a:endCxn id="24" idx="3"/>
          </p:cNvCxnSpPr>
          <p:nvPr/>
        </p:nvCxnSpPr>
        <p:spPr>
          <a:xfrm flipH="1">
            <a:off x="5341075" y="4453198"/>
            <a:ext cx="2872939" cy="3561"/>
          </a:xfrm>
          <a:prstGeom prst="line">
            <a:avLst/>
          </a:prstGeom>
          <a:noFill/>
          <a:ln w="508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31" name="Folded Corner 30"/>
          <p:cNvSpPr/>
          <p:nvPr/>
        </p:nvSpPr>
        <p:spPr>
          <a:xfrm>
            <a:off x="6200113" y="2148010"/>
            <a:ext cx="1786474" cy="2067894"/>
          </a:xfrm>
          <a:prstGeom prst="foldedCorner">
            <a:avLst/>
          </a:prstGeom>
          <a:solidFill>
            <a:srgbClr val="FFFFFF">
              <a:alpha val="91000"/>
            </a:srgbClr>
          </a:solidFill>
          <a:ln w="50800" cap="flat">
            <a:solidFill>
              <a:schemeClr val="accent2"/>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ctr">
            <a:noAutofit/>
          </a:bodyPr>
          <a:lstStyle/>
          <a:p>
            <a:pPr algn="ctr" defTabSz="914217" hangingPunct="0"/>
            <a:endParaRPr lang="en-US" sz="1200" dirty="0">
              <a:solidFill>
                <a:srgbClr val="000000"/>
              </a:solidFill>
              <a:sym typeface="Adobe Clean"/>
            </a:endParaRPr>
          </a:p>
          <a:p>
            <a:pPr algn="ctr" defTabSz="914217" hangingPunct="0"/>
            <a:endParaRPr lang="en-US" sz="1200" dirty="0"/>
          </a:p>
          <a:p>
            <a:pPr algn="ctr" defTabSz="914217" hangingPunct="0"/>
            <a:endParaRPr lang="en-US" sz="1200" dirty="0"/>
          </a:p>
          <a:p>
            <a:pPr algn="ctr" defTabSz="914217" hangingPunct="0"/>
            <a:endParaRPr lang="en-US" sz="1200" dirty="0"/>
          </a:p>
          <a:p>
            <a:pPr algn="ctr" defTabSz="914217" hangingPunct="0"/>
            <a:endParaRPr lang="en-US" sz="1200" dirty="0"/>
          </a:p>
          <a:p>
            <a:pPr algn="ctr" defTabSz="914217" hangingPunct="0"/>
            <a:r>
              <a:rPr lang="en-US" dirty="0">
                <a:solidFill>
                  <a:srgbClr val="000000"/>
                </a:solidFill>
                <a:latin typeface="Adobe Clean Light" charset="0"/>
                <a:ea typeface="Adobe Clean Light" charset="0"/>
                <a:cs typeface="Adobe Clean Light" charset="0"/>
                <a:sym typeface="Adobe Clean"/>
              </a:rPr>
              <a:t>HTML</a:t>
            </a:r>
          </a:p>
          <a:p>
            <a:pPr algn="ctr" defTabSz="914217" hangingPunct="0"/>
            <a:r>
              <a:rPr lang="en-US" dirty="0">
                <a:solidFill>
                  <a:srgbClr val="000000"/>
                </a:solidFill>
                <a:latin typeface="Adobe Clean Light" charset="0"/>
                <a:ea typeface="Adobe Clean Light" charset="0"/>
                <a:cs typeface="Adobe Clean Light" charset="0"/>
                <a:sym typeface="Adobe Clean"/>
              </a:rPr>
              <a:t>CSS</a:t>
            </a:r>
          </a:p>
          <a:p>
            <a:pPr algn="ctr" defTabSz="914217" hangingPunct="0"/>
            <a:r>
              <a:rPr lang="en-US" dirty="0" err="1">
                <a:solidFill>
                  <a:srgbClr val="000000"/>
                </a:solidFill>
                <a:latin typeface="Adobe Clean Light" charset="0"/>
                <a:ea typeface="Adobe Clean Light" charset="0"/>
                <a:cs typeface="Adobe Clean Light" charset="0"/>
                <a:sym typeface="Adobe Clean"/>
              </a:rPr>
              <a:t>Javascript</a:t>
            </a:r>
            <a:endParaRPr lang="en-US" dirty="0">
              <a:solidFill>
                <a:srgbClr val="000000"/>
              </a:solidFill>
              <a:latin typeface="Adobe Clean Light" charset="0"/>
              <a:ea typeface="Adobe Clean Light" charset="0"/>
              <a:cs typeface="Adobe Clean Light" charset="0"/>
              <a:sym typeface="Adobe Clean"/>
            </a:endParaRPr>
          </a:p>
          <a:p>
            <a:pPr defTabSz="914217" hangingPunct="0"/>
            <a:endParaRPr lang="en-US" sz="1200" dirty="0">
              <a:latin typeface="Adobe Clean Light" charset="0"/>
              <a:ea typeface="Adobe Clean Light" charset="0"/>
              <a:cs typeface="Adobe Clean Light" charset="0"/>
            </a:endParaRPr>
          </a:p>
          <a:p>
            <a:pPr defTabSz="914217" hangingPunct="0"/>
            <a:endParaRPr lang="en-US" sz="1200" dirty="0"/>
          </a:p>
          <a:p>
            <a:pPr defTabSz="914217" hangingPunct="0"/>
            <a:endParaRPr lang="en-US" sz="1200" dirty="0"/>
          </a:p>
          <a:p>
            <a:pPr defTabSz="914217" hangingPunct="0"/>
            <a:endParaRPr lang="en-US" sz="1200" dirty="0"/>
          </a:p>
        </p:txBody>
      </p:sp>
      <p:sp>
        <p:nvSpPr>
          <p:cNvPr id="73" name="Rectangle 72"/>
          <p:cNvSpPr/>
          <p:nvPr/>
        </p:nvSpPr>
        <p:spPr>
          <a:xfrm>
            <a:off x="5853742" y="1186568"/>
            <a:ext cx="5546394" cy="600165"/>
          </a:xfrm>
          <a:prstGeom prst="rect">
            <a:avLst/>
          </a:prstGeom>
        </p:spPr>
        <p:txBody>
          <a:bodyPr wrap="square" lIns="45711" tIns="22855" rIns="45711" bIns="22855">
            <a:spAutoFit/>
          </a:bodyPr>
          <a:lstStyle/>
          <a:p>
            <a:r>
              <a:rPr lang="en-US" dirty="0" smtClean="0">
                <a:latin typeface="Adobe Clean Light" charset="0"/>
                <a:ea typeface="Adobe Clean Light" charset="0"/>
                <a:cs typeface="Adobe Clean Light" charset="0"/>
              </a:rPr>
              <a:t>The app can launch into either an HTML/JS application screen or a configured navigation screen.</a:t>
            </a:r>
            <a:endParaRPr lang="en-US" dirty="0"/>
          </a:p>
        </p:txBody>
      </p:sp>
      <p:sp>
        <p:nvSpPr>
          <p:cNvPr id="23" name="Rectangle 22"/>
          <p:cNvSpPr/>
          <p:nvPr/>
        </p:nvSpPr>
        <p:spPr>
          <a:xfrm>
            <a:off x="2788509" y="5541244"/>
            <a:ext cx="2552565" cy="59219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sz="1200" dirty="0">
                <a:solidFill>
                  <a:srgbClr val="000000"/>
                </a:solidFill>
                <a:latin typeface="Adobe Clean Light" charset="0"/>
                <a:ea typeface="Adobe Clean Light" charset="0"/>
                <a:cs typeface="Adobe Clean Light" charset="0"/>
              </a:rPr>
              <a:t>Over-the-Air App Updates</a:t>
            </a:r>
            <a:endParaRPr lang="en-US" sz="1200" dirty="0">
              <a:solidFill>
                <a:srgbClr val="000000"/>
              </a:solidFill>
              <a:latin typeface="Adobe Clean Light" charset="0"/>
              <a:ea typeface="Adobe Clean Light" charset="0"/>
              <a:cs typeface="Adobe Clean Light" charset="0"/>
              <a:sym typeface="Adobe Clean"/>
            </a:endParaRPr>
          </a:p>
        </p:txBody>
      </p:sp>
      <p:sp>
        <p:nvSpPr>
          <p:cNvPr id="27" name="Rectangle 26"/>
          <p:cNvSpPr/>
          <p:nvPr/>
        </p:nvSpPr>
        <p:spPr>
          <a:xfrm>
            <a:off x="2788509" y="4850952"/>
            <a:ext cx="2552565" cy="59219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sz="1200" dirty="0">
                <a:solidFill>
                  <a:srgbClr val="000000"/>
                </a:solidFill>
                <a:latin typeface="Adobe Clean Light" charset="0"/>
                <a:ea typeface="Adobe Clean Light" charset="0"/>
                <a:cs typeface="Adobe Clean Light" charset="0"/>
              </a:rPr>
              <a:t>Analytics &amp; Target Integration</a:t>
            </a:r>
            <a:endParaRPr lang="en-US" sz="1200" dirty="0">
              <a:solidFill>
                <a:srgbClr val="000000"/>
              </a:solidFill>
              <a:latin typeface="Adobe Clean Light" charset="0"/>
              <a:ea typeface="Adobe Clean Light" charset="0"/>
              <a:cs typeface="Adobe Clean Light" charset="0"/>
              <a:sym typeface="Adobe Clean"/>
            </a:endParaRPr>
          </a:p>
        </p:txBody>
      </p:sp>
    </p:spTree>
    <p:extLst>
      <p:ext uri="{BB962C8B-B14F-4D97-AF65-F5344CB8AC3E}">
        <p14:creationId xmlns:p14="http://schemas.microsoft.com/office/powerpoint/2010/main" val="264030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049223" y="1148704"/>
            <a:ext cx="4205516" cy="5097455"/>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t" anchorCtr="0">
            <a:noAutofit/>
          </a:bodyPr>
          <a:lstStyle/>
          <a:p>
            <a:pPr algn="ctr" defTabSz="914217" hangingPunct="0"/>
            <a:endParaRPr lang="en-US" dirty="0">
              <a:solidFill>
                <a:srgbClr val="000000"/>
              </a:solidFill>
              <a:latin typeface="Adobe Clean"/>
              <a:ea typeface="Adobe Clean"/>
              <a:cs typeface="Adobe Clean"/>
              <a:sym typeface="Adobe Clean"/>
            </a:endParaRPr>
          </a:p>
          <a:p>
            <a:pPr algn="ctr" defTabSz="914217" hangingPunct="0"/>
            <a:r>
              <a:rPr lang="en-US" dirty="0">
                <a:solidFill>
                  <a:srgbClr val="000000"/>
                </a:solidFill>
                <a:latin typeface="Adobe Clean"/>
                <a:ea typeface="Adobe Clean"/>
                <a:cs typeface="Adobe Clean"/>
                <a:sym typeface="Adobe Clean"/>
              </a:rPr>
              <a:t>Imported App Runtime</a:t>
            </a:r>
          </a:p>
          <a:p>
            <a:pPr algn="ctr" defTabSz="914217" hangingPunct="0"/>
            <a:r>
              <a:rPr lang="en-US" dirty="0" smtClean="0">
                <a:solidFill>
                  <a:srgbClr val="000000"/>
                </a:solidFill>
                <a:latin typeface="Adobe Clean Light" charset="0"/>
                <a:ea typeface="Adobe Clean Light" charset="0"/>
                <a:cs typeface="Adobe Clean Light" charset="0"/>
              </a:rPr>
              <a:t>(either hybrid or native app)</a:t>
            </a:r>
            <a:endParaRPr lang="en-US" dirty="0">
              <a:solidFill>
                <a:srgbClr val="000000"/>
              </a:solidFill>
              <a:latin typeface="Adobe Clean Light" charset="0"/>
              <a:ea typeface="Adobe Clean Light" charset="0"/>
              <a:cs typeface="Adobe Clean Light" charset="0"/>
              <a:sym typeface="Adobe Clean"/>
            </a:endParaRPr>
          </a:p>
        </p:txBody>
      </p:sp>
      <p:sp>
        <p:nvSpPr>
          <p:cNvPr id="2" name="Title 1"/>
          <p:cNvSpPr>
            <a:spLocks noGrp="1"/>
          </p:cNvSpPr>
          <p:nvPr>
            <p:ph type="title"/>
          </p:nvPr>
        </p:nvSpPr>
        <p:spPr/>
        <p:txBody>
          <a:bodyPr>
            <a:normAutofit fontScale="90000"/>
          </a:bodyPr>
          <a:lstStyle/>
          <a:p>
            <a:r>
              <a:rPr lang="en-US" dirty="0" smtClean="0"/>
              <a:t>Programming in a Managed App</a:t>
            </a:r>
            <a:endParaRPr lang="en-US" dirty="0"/>
          </a:p>
        </p:txBody>
      </p:sp>
      <p:sp>
        <p:nvSpPr>
          <p:cNvPr id="3" name="Rectangle 2"/>
          <p:cNvSpPr/>
          <p:nvPr/>
        </p:nvSpPr>
        <p:spPr>
          <a:xfrm>
            <a:off x="3541350" y="2479564"/>
            <a:ext cx="2552565" cy="1452916"/>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a:t>
            </a:r>
            <a:r>
              <a:rPr lang="en-US" dirty="0" err="1">
                <a:solidFill>
                  <a:srgbClr val="000000"/>
                </a:solidFill>
                <a:latin typeface="Adobe Clean Light" charset="0"/>
                <a:ea typeface="Adobe Clean Light" charset="0"/>
                <a:cs typeface="Adobe Clean Light" charset="0"/>
                <a:sym typeface="Adobe Clean"/>
              </a:rPr>
              <a:t>Webview</a:t>
            </a:r>
            <a:endParaRPr lang="en-US" dirty="0">
              <a:solidFill>
                <a:srgbClr val="000000"/>
              </a:solidFill>
              <a:latin typeface="Adobe Clean Light" charset="0"/>
              <a:ea typeface="Adobe Clean Light" charset="0"/>
              <a:cs typeface="Adobe Clean Light" charset="0"/>
              <a:sym typeface="Adobe Clean"/>
            </a:endParaRPr>
          </a:p>
        </p:txBody>
      </p:sp>
      <p:sp>
        <p:nvSpPr>
          <p:cNvPr id="25" name="Rectangle 24"/>
          <p:cNvSpPr/>
          <p:nvPr/>
        </p:nvSpPr>
        <p:spPr>
          <a:xfrm>
            <a:off x="1240074" y="2479564"/>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(camera)</a:t>
            </a:r>
            <a:endParaRPr lang="en-US" dirty="0">
              <a:solidFill>
                <a:srgbClr val="000000"/>
              </a:solidFill>
              <a:latin typeface="Adobe Clean Light" charset="0"/>
              <a:ea typeface="Adobe Clean Light" charset="0"/>
              <a:cs typeface="Adobe Clean Light" charset="0"/>
              <a:sym typeface="Adobe Clean"/>
            </a:endParaRPr>
          </a:p>
        </p:txBody>
      </p:sp>
      <p:sp>
        <p:nvSpPr>
          <p:cNvPr id="28" name="Rectangle 27"/>
          <p:cNvSpPr/>
          <p:nvPr/>
        </p:nvSpPr>
        <p:spPr>
          <a:xfrm>
            <a:off x="1240074" y="3340283"/>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(accelerometer)</a:t>
            </a:r>
            <a:endParaRPr lang="en-US" dirty="0">
              <a:solidFill>
                <a:srgbClr val="000000"/>
              </a:solidFill>
              <a:latin typeface="Adobe Clean Light" charset="0"/>
              <a:ea typeface="Adobe Clean Light" charset="0"/>
              <a:cs typeface="Adobe Clean Light" charset="0"/>
              <a:sym typeface="Adobe Clean"/>
            </a:endParaRPr>
          </a:p>
        </p:txBody>
      </p:sp>
      <p:sp>
        <p:nvSpPr>
          <p:cNvPr id="29" name="Rectangle 28"/>
          <p:cNvSpPr/>
          <p:nvPr/>
        </p:nvSpPr>
        <p:spPr>
          <a:xfrm>
            <a:off x="1240074" y="4201002"/>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(GPS)</a:t>
            </a:r>
            <a:endParaRPr lang="en-US" dirty="0">
              <a:solidFill>
                <a:srgbClr val="000000"/>
              </a:solidFill>
              <a:latin typeface="Adobe Clean Light" charset="0"/>
              <a:ea typeface="Adobe Clean Light" charset="0"/>
              <a:cs typeface="Adobe Clean Light" charset="0"/>
              <a:sym typeface="Adobe Clean"/>
            </a:endParaRPr>
          </a:p>
        </p:txBody>
      </p:sp>
      <p:sp>
        <p:nvSpPr>
          <p:cNvPr id="30" name="Rectangle 29"/>
          <p:cNvSpPr/>
          <p:nvPr/>
        </p:nvSpPr>
        <p:spPr>
          <a:xfrm>
            <a:off x="1240074" y="5061721"/>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(other)</a:t>
            </a:r>
            <a:endParaRPr lang="en-US" dirty="0">
              <a:solidFill>
                <a:srgbClr val="000000"/>
              </a:solidFill>
              <a:latin typeface="Adobe Clean Light" charset="0"/>
              <a:ea typeface="Adobe Clean Light" charset="0"/>
              <a:cs typeface="Adobe Clean Light" charset="0"/>
              <a:sym typeface="Adobe Clean"/>
            </a:endParaRPr>
          </a:p>
        </p:txBody>
      </p:sp>
      <p:cxnSp>
        <p:nvCxnSpPr>
          <p:cNvPr id="41" name="Straight Connector 40"/>
          <p:cNvCxnSpPr>
            <a:stCxn id="31" idx="1"/>
            <a:endCxn id="3" idx="3"/>
          </p:cNvCxnSpPr>
          <p:nvPr/>
        </p:nvCxnSpPr>
        <p:spPr>
          <a:xfrm flipH="1">
            <a:off x="6093914" y="3204780"/>
            <a:ext cx="1419202" cy="1242"/>
          </a:xfrm>
          <a:prstGeom prst="line">
            <a:avLst/>
          </a:prstGeom>
          <a:noFill/>
          <a:ln w="762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31" name="Folded Corner 30"/>
          <p:cNvSpPr/>
          <p:nvPr/>
        </p:nvSpPr>
        <p:spPr>
          <a:xfrm>
            <a:off x="7513117" y="2170833"/>
            <a:ext cx="1786474" cy="2067894"/>
          </a:xfrm>
          <a:prstGeom prst="foldedCorner">
            <a:avLst/>
          </a:prstGeom>
          <a:solidFill>
            <a:srgbClr val="FFFFFF">
              <a:alpha val="91000"/>
            </a:srgbClr>
          </a:solidFill>
          <a:ln w="50800" cap="flat">
            <a:solidFill>
              <a:schemeClr val="accent2"/>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ctr">
            <a:noAutofit/>
          </a:bodyPr>
          <a:lstStyle/>
          <a:p>
            <a:pPr algn="ctr" defTabSz="914217" hangingPunct="0"/>
            <a:endParaRPr lang="en-US" sz="1200" dirty="0">
              <a:solidFill>
                <a:srgbClr val="000000"/>
              </a:solidFill>
              <a:sym typeface="Adobe Clean"/>
            </a:endParaRPr>
          </a:p>
          <a:p>
            <a:pPr algn="ctr" defTabSz="914217" hangingPunct="0"/>
            <a:endParaRPr lang="en-US" sz="1200" dirty="0"/>
          </a:p>
          <a:p>
            <a:pPr algn="ctr" defTabSz="914217" hangingPunct="0"/>
            <a:endParaRPr lang="en-US" sz="1200" dirty="0"/>
          </a:p>
          <a:p>
            <a:pPr algn="ctr" defTabSz="914217" hangingPunct="0"/>
            <a:endParaRPr lang="en-US" sz="1200" dirty="0"/>
          </a:p>
          <a:p>
            <a:pPr algn="ctr" defTabSz="914217" hangingPunct="0"/>
            <a:endParaRPr lang="en-US" sz="1200" dirty="0"/>
          </a:p>
          <a:p>
            <a:pPr algn="ctr" defTabSz="914217" hangingPunct="0"/>
            <a:endParaRPr lang="en-US" sz="1200" dirty="0"/>
          </a:p>
          <a:p>
            <a:pPr algn="ctr" defTabSz="914217" hangingPunct="0"/>
            <a:r>
              <a:rPr lang="en-US" dirty="0">
                <a:solidFill>
                  <a:srgbClr val="000000"/>
                </a:solidFill>
                <a:latin typeface="Adobe Clean Light" charset="0"/>
                <a:ea typeface="Adobe Clean Light" charset="0"/>
                <a:cs typeface="Adobe Clean Light" charset="0"/>
                <a:sym typeface="Adobe Clean"/>
              </a:rPr>
              <a:t>HTML</a:t>
            </a:r>
          </a:p>
          <a:p>
            <a:pPr algn="ctr" defTabSz="914217" hangingPunct="0"/>
            <a:r>
              <a:rPr lang="en-US" dirty="0">
                <a:solidFill>
                  <a:srgbClr val="000000"/>
                </a:solidFill>
                <a:latin typeface="Adobe Clean Light" charset="0"/>
                <a:ea typeface="Adobe Clean Light" charset="0"/>
                <a:cs typeface="Adobe Clean Light" charset="0"/>
                <a:sym typeface="Adobe Clean"/>
              </a:rPr>
              <a:t>CSS</a:t>
            </a:r>
          </a:p>
          <a:p>
            <a:pPr algn="ctr" defTabSz="914217" hangingPunct="0"/>
            <a:r>
              <a:rPr lang="en-US" dirty="0" err="1">
                <a:solidFill>
                  <a:srgbClr val="000000"/>
                </a:solidFill>
                <a:latin typeface="Adobe Clean Light" charset="0"/>
                <a:ea typeface="Adobe Clean Light" charset="0"/>
                <a:cs typeface="Adobe Clean Light" charset="0"/>
                <a:sym typeface="Adobe Clean"/>
              </a:rPr>
              <a:t>Javascript</a:t>
            </a:r>
            <a:endParaRPr lang="en-US" dirty="0">
              <a:solidFill>
                <a:srgbClr val="000000"/>
              </a:solidFill>
              <a:latin typeface="Adobe Clean Light" charset="0"/>
              <a:ea typeface="Adobe Clean Light" charset="0"/>
              <a:cs typeface="Adobe Clean Light" charset="0"/>
              <a:sym typeface="Adobe Clean"/>
            </a:endParaRPr>
          </a:p>
          <a:p>
            <a:pPr defTabSz="914217" hangingPunct="0"/>
            <a:endParaRPr lang="en-US" sz="1200" dirty="0">
              <a:latin typeface="Adobe Clean Light" charset="0"/>
              <a:ea typeface="Adobe Clean Light" charset="0"/>
              <a:cs typeface="Adobe Clean Light" charset="0"/>
            </a:endParaRPr>
          </a:p>
          <a:p>
            <a:pPr defTabSz="914217" hangingPunct="0"/>
            <a:endParaRPr lang="en-US" sz="1200" dirty="0"/>
          </a:p>
          <a:p>
            <a:pPr defTabSz="914217" hangingPunct="0"/>
            <a:endParaRPr lang="en-US" sz="1200" dirty="0"/>
          </a:p>
          <a:p>
            <a:pPr defTabSz="914217" hangingPunct="0"/>
            <a:endParaRPr lang="en-US" sz="1200" dirty="0"/>
          </a:p>
        </p:txBody>
      </p:sp>
      <p:sp>
        <p:nvSpPr>
          <p:cNvPr id="27" name="Rectangle 26"/>
          <p:cNvSpPr/>
          <p:nvPr/>
        </p:nvSpPr>
        <p:spPr>
          <a:xfrm>
            <a:off x="3541350" y="5061720"/>
            <a:ext cx="2552565" cy="59219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OTA Plug-in</a:t>
            </a:r>
          </a:p>
          <a:p>
            <a:pPr algn="ctr" defTabSz="914217" hangingPunct="0"/>
            <a:r>
              <a:rPr lang="en-US" sz="1200" dirty="0">
                <a:solidFill>
                  <a:srgbClr val="000000"/>
                </a:solidFill>
                <a:latin typeface="Adobe Clean Light" charset="0"/>
                <a:ea typeface="Adobe Clean Light" charset="0"/>
                <a:cs typeface="Adobe Clean Light" charset="0"/>
              </a:rPr>
              <a:t>(Over-the-Air App Updates)</a:t>
            </a:r>
            <a:endParaRPr lang="en-US" sz="1200" dirty="0">
              <a:solidFill>
                <a:srgbClr val="000000"/>
              </a:solidFill>
              <a:latin typeface="Adobe Clean Light" charset="0"/>
              <a:ea typeface="Adobe Clean Light" charset="0"/>
              <a:cs typeface="Adobe Clean Light" charset="0"/>
              <a:sym typeface="Adobe Clean"/>
            </a:endParaRPr>
          </a:p>
        </p:txBody>
      </p:sp>
      <p:sp>
        <p:nvSpPr>
          <p:cNvPr id="32" name="Rectangle 31"/>
          <p:cNvSpPr/>
          <p:nvPr/>
        </p:nvSpPr>
        <p:spPr>
          <a:xfrm>
            <a:off x="3541350" y="4201002"/>
            <a:ext cx="2552565" cy="59219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Mobile Services SDK</a:t>
            </a:r>
          </a:p>
          <a:p>
            <a:pPr algn="ctr" defTabSz="914217" hangingPunct="0"/>
            <a:r>
              <a:rPr lang="en-US" sz="1200" dirty="0">
                <a:solidFill>
                  <a:srgbClr val="000000"/>
                </a:solidFill>
                <a:latin typeface="Adobe Clean Light" charset="0"/>
                <a:ea typeface="Adobe Clean Light" charset="0"/>
                <a:cs typeface="Adobe Clean Light" charset="0"/>
              </a:rPr>
              <a:t>(Analytics &amp; Target Integration)</a:t>
            </a:r>
            <a:endParaRPr lang="en-US" sz="1200" dirty="0">
              <a:solidFill>
                <a:srgbClr val="000000"/>
              </a:solidFill>
              <a:latin typeface="Adobe Clean Light" charset="0"/>
              <a:ea typeface="Adobe Clean Light" charset="0"/>
              <a:cs typeface="Adobe Clean Light" charset="0"/>
              <a:sym typeface="Adobe Clean"/>
            </a:endParaRPr>
          </a:p>
        </p:txBody>
      </p:sp>
      <p:sp>
        <p:nvSpPr>
          <p:cNvPr id="6" name="Rectangle 5"/>
          <p:cNvSpPr/>
          <p:nvPr/>
        </p:nvSpPr>
        <p:spPr>
          <a:xfrm>
            <a:off x="7063888" y="4615767"/>
            <a:ext cx="2177856" cy="646330"/>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0" tIns="45710" rIns="45710" bIns="45710" numCol="1" spcCol="19046" rtlCol="0" anchor="ctr">
            <a:spAutoFit/>
          </a:bodyPr>
          <a:lstStyle/>
          <a:p>
            <a:pPr defTabSz="914217" hangingPunct="0"/>
            <a:r>
              <a:rPr lang="en-US" sz="1200" dirty="0">
                <a:solidFill>
                  <a:srgbClr val="000000"/>
                </a:solidFill>
                <a:latin typeface="Adobe Clean Light" charset="0"/>
                <a:ea typeface="Adobe Clean Light" charset="0"/>
                <a:cs typeface="Adobe Clean Light" charset="0"/>
                <a:sym typeface="Adobe Clean"/>
              </a:rPr>
              <a:t>Developers integrate these libraries into their applications in order to gain access to these services. </a:t>
            </a:r>
          </a:p>
        </p:txBody>
      </p:sp>
      <p:cxnSp>
        <p:nvCxnSpPr>
          <p:cNvPr id="42" name="Straight Connector 41"/>
          <p:cNvCxnSpPr>
            <a:stCxn id="32" idx="3"/>
            <a:endCxn id="6" idx="1"/>
          </p:cNvCxnSpPr>
          <p:nvPr/>
        </p:nvCxnSpPr>
        <p:spPr>
          <a:xfrm>
            <a:off x="6093914" y="4497100"/>
            <a:ext cx="969973" cy="441832"/>
          </a:xfrm>
          <a:prstGeom prst="line">
            <a:avLst/>
          </a:prstGeom>
          <a:noFill/>
          <a:ln w="38100" cap="flat" cmpd="sng">
            <a:solidFill>
              <a:schemeClr val="tx1"/>
            </a:solidFill>
            <a:prstDash val="sysDash"/>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44" name="Straight Connector 43"/>
          <p:cNvCxnSpPr>
            <a:stCxn id="27" idx="3"/>
            <a:endCxn id="6" idx="1"/>
          </p:cNvCxnSpPr>
          <p:nvPr/>
        </p:nvCxnSpPr>
        <p:spPr>
          <a:xfrm flipV="1">
            <a:off x="6093914" y="4938932"/>
            <a:ext cx="969973" cy="418887"/>
          </a:xfrm>
          <a:prstGeom prst="line">
            <a:avLst/>
          </a:prstGeom>
          <a:noFill/>
          <a:ln w="38100" cap="flat" cmpd="sng">
            <a:solidFill>
              <a:schemeClr val="tx1"/>
            </a:solidFill>
            <a:prstDash val="sysDash"/>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8933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5" name="Rectangle 4"/>
          <p:cNvSpPr/>
          <p:nvPr/>
        </p:nvSpPr>
        <p:spPr>
          <a:xfrm>
            <a:off x="1161585" y="2731636"/>
            <a:ext cx="6094413" cy="784830"/>
          </a:xfrm>
          <a:prstGeom prst="rect">
            <a:avLst/>
          </a:prstGeom>
        </p:spPr>
        <p:txBody>
          <a:bodyPr lIns="45711" tIns="22855" rIns="45711" bIns="22855">
            <a:spAutoFit/>
          </a:bodyPr>
          <a:lstStyle/>
          <a:p>
            <a:r>
              <a:rPr lang="en-US" sz="4800" dirty="0">
                <a:latin typeface="Adobe Clean Light" charset="0"/>
                <a:ea typeface="Adobe Clean Light" charset="0"/>
                <a:cs typeface="Adobe Clean Light" charset="0"/>
              </a:rPr>
              <a:t>Content Flows</a:t>
            </a:r>
          </a:p>
        </p:txBody>
      </p:sp>
    </p:spTree>
    <p:extLst>
      <p:ext uri="{BB962C8B-B14F-4D97-AF65-F5344CB8AC3E}">
        <p14:creationId xmlns:p14="http://schemas.microsoft.com/office/powerpoint/2010/main" val="407837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Updating Content (for apps created within AEM Mobile)</a:t>
            </a:r>
            <a:endParaRPr lang="en-US" dirty="0"/>
          </a:p>
        </p:txBody>
      </p:sp>
      <p:sp>
        <p:nvSpPr>
          <p:cNvPr id="4" name="Picture Placeholder 3"/>
          <p:cNvSpPr>
            <a:spLocks noGrp="1"/>
          </p:cNvSpPr>
          <p:nvPr>
            <p:ph type="pic" sz="quarter" idx="13"/>
          </p:nvPr>
        </p:nvSpPr>
        <p:spPr/>
      </p:sp>
      <p:grpSp>
        <p:nvGrpSpPr>
          <p:cNvPr id="108" name="Group 107"/>
          <p:cNvGrpSpPr/>
          <p:nvPr/>
        </p:nvGrpSpPr>
        <p:grpSpPr>
          <a:xfrm>
            <a:off x="956531" y="1965425"/>
            <a:ext cx="1300356" cy="1459458"/>
            <a:chOff x="2095014" y="5824869"/>
            <a:chExt cx="2601390" cy="2918916"/>
          </a:xfrm>
        </p:grpSpPr>
        <p:pic>
          <p:nvPicPr>
            <p:cNvPr id="67" name="Picture 6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50263" y="5824869"/>
              <a:ext cx="2090888" cy="2090888"/>
            </a:xfrm>
            <a:prstGeom prst="ellipse">
              <a:avLst/>
            </a:prstGeom>
          </p:spPr>
        </p:pic>
        <p:sp>
          <p:nvSpPr>
            <p:cNvPr id="70" name="TextBox 69"/>
            <p:cNvSpPr txBox="1"/>
            <p:nvPr/>
          </p:nvSpPr>
          <p:spPr>
            <a:xfrm>
              <a:off x="2095014" y="8005121"/>
              <a:ext cx="2601390" cy="738664"/>
            </a:xfrm>
            <a:prstGeom prst="rect">
              <a:avLst/>
            </a:prstGeom>
            <a:noFill/>
          </p:spPr>
          <p:txBody>
            <a:bodyPr wrap="none" rtlCol="0">
              <a:spAutoFit/>
            </a:bodyPr>
            <a:lstStyle/>
            <a:p>
              <a:pPr algn="ctr"/>
              <a:r>
                <a:rPr lang="en-US" dirty="0" smtClean="0">
                  <a:latin typeface="Adobe Clean Light" charset="0"/>
                  <a:ea typeface="Adobe Clean Light" charset="0"/>
                  <a:cs typeface="Adobe Clean Light" charset="0"/>
                </a:rPr>
                <a:t>AEM Author</a:t>
              </a:r>
              <a:endParaRPr lang="en-US" dirty="0">
                <a:latin typeface="Adobe Clean Light" charset="0"/>
                <a:ea typeface="Adobe Clean Light" charset="0"/>
                <a:cs typeface="Adobe Clean Light" charset="0"/>
              </a:endParaRPr>
            </a:p>
          </p:txBody>
        </p:sp>
      </p:grpSp>
      <p:pic>
        <p:nvPicPr>
          <p:cNvPr id="74" name="Picture 73" descr="content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170" y="2934329"/>
            <a:ext cx="1231133" cy="1177913"/>
          </a:xfrm>
          <a:prstGeom prst="rect">
            <a:avLst/>
          </a:prstGeom>
        </p:spPr>
      </p:pic>
      <p:sp>
        <p:nvSpPr>
          <p:cNvPr id="75" name="TextBox 74"/>
          <p:cNvSpPr txBox="1"/>
          <p:nvPr/>
        </p:nvSpPr>
        <p:spPr>
          <a:xfrm>
            <a:off x="10397593" y="4112242"/>
            <a:ext cx="1391056" cy="323166"/>
          </a:xfrm>
          <a:prstGeom prst="rect">
            <a:avLst/>
          </a:prstGeom>
          <a:noFill/>
        </p:spPr>
        <p:txBody>
          <a:bodyPr wrap="square" lIns="45711" tIns="22855" rIns="45711" bIns="22855" rtlCol="0">
            <a:spAutoFit/>
          </a:bodyPr>
          <a:lstStyle/>
          <a:p>
            <a:pPr algn="ctr"/>
            <a:r>
              <a:rPr lang="en-US" dirty="0" smtClean="0">
                <a:latin typeface="Adobe Clean Light" charset="0"/>
                <a:ea typeface="Adobe Clean Light" charset="0"/>
                <a:cs typeface="Adobe Clean Light" charset="0"/>
              </a:rPr>
              <a:t>Installed Apps</a:t>
            </a:r>
            <a:endParaRPr lang="en-US" dirty="0">
              <a:latin typeface="Adobe Clean Light" charset="0"/>
              <a:ea typeface="Adobe Clean Light" charset="0"/>
              <a:cs typeface="Adobe Clean Light" charset="0"/>
            </a:endParaRPr>
          </a:p>
        </p:txBody>
      </p:sp>
      <p:sp>
        <p:nvSpPr>
          <p:cNvPr id="76" name="TextBox 75"/>
          <p:cNvSpPr txBox="1"/>
          <p:nvPr/>
        </p:nvSpPr>
        <p:spPr>
          <a:xfrm>
            <a:off x="6445647" y="4112242"/>
            <a:ext cx="1515405" cy="323166"/>
          </a:xfrm>
          <a:prstGeom prst="rect">
            <a:avLst/>
          </a:prstGeom>
          <a:noFill/>
        </p:spPr>
        <p:txBody>
          <a:bodyPr wrap="none" lIns="45711" tIns="22855" rIns="45711" bIns="22855" rtlCol="0">
            <a:spAutoFit/>
          </a:bodyPr>
          <a:lstStyle/>
          <a:p>
            <a:pPr algn="ctr"/>
            <a:r>
              <a:rPr lang="en-US" dirty="0" smtClean="0">
                <a:latin typeface="Adobe Clean Light" charset="0"/>
                <a:ea typeface="Adobe Clean Light" charset="0"/>
                <a:cs typeface="Adobe Clean Light" charset="0"/>
              </a:rPr>
              <a:t>Content Update</a:t>
            </a:r>
            <a:endParaRPr lang="en-US" dirty="0">
              <a:latin typeface="Adobe Clean Light" charset="0"/>
              <a:ea typeface="Adobe Clean Light" charset="0"/>
              <a:cs typeface="Adobe Clean Light" charset="0"/>
            </a:endParaRPr>
          </a:p>
        </p:txBody>
      </p:sp>
      <p:pic>
        <p:nvPicPr>
          <p:cNvPr id="77" name="Picture 76" descr="app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7845" y="2672070"/>
            <a:ext cx="953606" cy="1518830"/>
          </a:xfrm>
          <a:prstGeom prst="rect">
            <a:avLst/>
          </a:prstGeom>
        </p:spPr>
      </p:pic>
      <p:sp>
        <p:nvSpPr>
          <p:cNvPr id="82" name="Cloud 81"/>
          <p:cNvSpPr/>
          <p:nvPr/>
        </p:nvSpPr>
        <p:spPr>
          <a:xfrm>
            <a:off x="7736868" y="2861618"/>
            <a:ext cx="1263061" cy="1356410"/>
          </a:xfrm>
          <a:prstGeom prst="cloud">
            <a:avLst/>
          </a:prstGeom>
        </p:spPr>
        <p:style>
          <a:lnRef idx="2">
            <a:schemeClr val="dk1"/>
          </a:lnRef>
          <a:fillRef idx="1">
            <a:schemeClr val="lt1"/>
          </a:fillRef>
          <a:effectRef idx="0">
            <a:schemeClr val="dk1"/>
          </a:effectRef>
          <a:fontRef idx="minor">
            <a:schemeClr val="dk1"/>
          </a:fontRef>
        </p:style>
        <p:txBody>
          <a:bodyPr lIns="45711" tIns="22855" rIns="45711" bIns="22855" rtlCol="0" anchor="ctr"/>
          <a:lstStyle/>
          <a:p>
            <a:pPr algn="ctr"/>
            <a:endParaRPr lang="en-US">
              <a:solidFill>
                <a:schemeClr val="tx1"/>
              </a:solidFill>
            </a:endParaRPr>
          </a:p>
        </p:txBody>
      </p:sp>
      <p:grpSp>
        <p:nvGrpSpPr>
          <p:cNvPr id="109" name="Group 108"/>
          <p:cNvGrpSpPr/>
          <p:nvPr/>
        </p:nvGrpSpPr>
        <p:grpSpPr>
          <a:xfrm>
            <a:off x="2865558" y="3013180"/>
            <a:ext cx="2056973" cy="1468394"/>
            <a:chOff x="5871510" y="5717634"/>
            <a:chExt cx="4115018" cy="2936788"/>
          </a:xfrm>
        </p:grpSpPr>
        <p:sp>
          <p:nvSpPr>
            <p:cNvPr id="71" name="TextBox 70"/>
            <p:cNvSpPr txBox="1"/>
            <p:nvPr/>
          </p:nvSpPr>
          <p:spPr>
            <a:xfrm>
              <a:off x="5871510" y="7915758"/>
              <a:ext cx="4115018" cy="738664"/>
            </a:xfrm>
            <a:prstGeom prst="rect">
              <a:avLst/>
            </a:prstGeom>
            <a:noFill/>
          </p:spPr>
          <p:txBody>
            <a:bodyPr wrap="none" rtlCol="0">
              <a:spAutoFit/>
            </a:bodyPr>
            <a:lstStyle/>
            <a:p>
              <a:pPr algn="ctr"/>
              <a:r>
                <a:rPr lang="en-US" dirty="0" smtClean="0">
                  <a:latin typeface="Adobe Clean Light" charset="0"/>
                  <a:ea typeface="Adobe Clean Light" charset="0"/>
                  <a:cs typeface="Adobe Clean Light" charset="0"/>
                </a:rPr>
                <a:t>On-demand Services</a:t>
              </a:r>
              <a:endParaRPr lang="en-US" dirty="0">
                <a:latin typeface="Adobe Clean Light" charset="0"/>
                <a:ea typeface="Adobe Clean Light" charset="0"/>
                <a:cs typeface="Adobe Clean Light" charset="0"/>
              </a:endParaRPr>
            </a:p>
          </p:txBody>
        </p:sp>
        <p:pic>
          <p:nvPicPr>
            <p:cNvPr id="104" name="Picture 10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83573" y="5717634"/>
              <a:ext cx="2090888" cy="2090888"/>
            </a:xfrm>
            <a:prstGeom prst="ellipse">
              <a:avLst/>
            </a:prstGeom>
          </p:spPr>
        </p:pic>
      </p:grpSp>
      <p:grpSp>
        <p:nvGrpSpPr>
          <p:cNvPr id="78" name="Group 77"/>
          <p:cNvGrpSpPr/>
          <p:nvPr/>
        </p:nvGrpSpPr>
        <p:grpSpPr>
          <a:xfrm>
            <a:off x="6998848" y="3102032"/>
            <a:ext cx="345009" cy="342900"/>
            <a:chOff x="6156382" y="2153450"/>
            <a:chExt cx="690198" cy="685800"/>
          </a:xfrm>
        </p:grpSpPr>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5595" y="2222765"/>
              <a:ext cx="554901" cy="554901"/>
            </a:xfrm>
            <a:prstGeom prst="rect">
              <a:avLst/>
            </a:prstGeom>
          </p:spPr>
        </p:pic>
        <p:sp>
          <p:nvSpPr>
            <p:cNvPr id="80" name="Oval 79"/>
            <p:cNvSpPr/>
            <p:nvPr/>
          </p:nvSpPr>
          <p:spPr>
            <a:xfrm>
              <a:off x="6156382" y="2153450"/>
              <a:ext cx="690198" cy="6858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1" name="Straight Connector 80"/>
            <p:cNvCxnSpPr/>
            <p:nvPr/>
          </p:nvCxnSpPr>
          <p:spPr>
            <a:xfrm>
              <a:off x="6257459" y="2253883"/>
              <a:ext cx="488044" cy="4849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05" name="Shape 261"/>
          <p:cNvSpPr/>
          <p:nvPr/>
        </p:nvSpPr>
        <p:spPr>
          <a:xfrm flipH="1">
            <a:off x="2375045" y="3530291"/>
            <a:ext cx="724676" cy="2214"/>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106" name="Shape 261"/>
          <p:cNvSpPr/>
          <p:nvPr/>
        </p:nvSpPr>
        <p:spPr>
          <a:xfrm flipH="1" flipV="1">
            <a:off x="4661570" y="3527554"/>
            <a:ext cx="880316" cy="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110" name="Shape 261"/>
          <p:cNvSpPr/>
          <p:nvPr/>
        </p:nvSpPr>
        <p:spPr>
          <a:xfrm flipH="1" flipV="1">
            <a:off x="6763192" y="3519660"/>
            <a:ext cx="880316" cy="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111" name="Shape 261"/>
          <p:cNvSpPr/>
          <p:nvPr/>
        </p:nvSpPr>
        <p:spPr>
          <a:xfrm flipH="1" flipV="1">
            <a:off x="9195096" y="3508141"/>
            <a:ext cx="880316" cy="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pic>
        <p:nvPicPr>
          <p:cNvPr id="31" name="Picture 30"/>
          <p:cNvPicPr>
            <a:picLocks noChangeAspect="1"/>
          </p:cNvPicPr>
          <p:nvPr/>
        </p:nvPicPr>
        <p:blipFill>
          <a:blip r:embed="rId6"/>
          <a:stretch>
            <a:fillRect/>
          </a:stretch>
        </p:blipFill>
        <p:spPr>
          <a:xfrm>
            <a:off x="1065236" y="3676414"/>
            <a:ext cx="1082944" cy="1083226"/>
          </a:xfrm>
          <a:prstGeom prst="rect">
            <a:avLst/>
          </a:prstGeom>
        </p:spPr>
      </p:pic>
      <p:sp>
        <p:nvSpPr>
          <p:cNvPr id="32" name="TextBox 31"/>
          <p:cNvSpPr txBox="1"/>
          <p:nvPr/>
        </p:nvSpPr>
        <p:spPr>
          <a:xfrm>
            <a:off x="931940" y="4833549"/>
            <a:ext cx="1349537" cy="323166"/>
          </a:xfrm>
          <a:prstGeom prst="rect">
            <a:avLst/>
          </a:prstGeom>
          <a:noFill/>
        </p:spPr>
        <p:txBody>
          <a:bodyPr wrap="none" lIns="45711" tIns="22855" rIns="45711" bIns="22855" rtlCol="0">
            <a:spAutoFit/>
          </a:bodyPr>
          <a:lstStyle/>
          <a:p>
            <a:pPr algn="ctr"/>
            <a:r>
              <a:rPr lang="en-US" dirty="0" smtClean="0">
                <a:latin typeface="Adobe Clean Light" charset="0"/>
                <a:ea typeface="Adobe Clean Light" charset="0"/>
                <a:cs typeface="Adobe Clean Light" charset="0"/>
              </a:rPr>
              <a:t>Other Sources</a:t>
            </a:r>
            <a:endParaRPr lang="en-US" dirty="0">
              <a:latin typeface="Adobe Clean Light" charset="0"/>
              <a:ea typeface="Adobe Clean Light" charset="0"/>
              <a:cs typeface="Adobe Clean Light" charset="0"/>
            </a:endParaRPr>
          </a:p>
        </p:txBody>
      </p:sp>
      <p:grpSp>
        <p:nvGrpSpPr>
          <p:cNvPr id="33" name="Group 32"/>
          <p:cNvGrpSpPr/>
          <p:nvPr/>
        </p:nvGrpSpPr>
        <p:grpSpPr>
          <a:xfrm>
            <a:off x="11193884" y="3206302"/>
            <a:ext cx="600521" cy="603679"/>
            <a:chOff x="7090511" y="4710312"/>
            <a:chExt cx="1284154" cy="1278196"/>
          </a:xfrm>
        </p:grpSpPr>
        <p:sp>
          <p:nvSpPr>
            <p:cNvPr id="34" name="Rounded Rectangle 33"/>
            <p:cNvSpPr/>
            <p:nvPr/>
          </p:nvSpPr>
          <p:spPr>
            <a:xfrm>
              <a:off x="7090511" y="4710312"/>
              <a:ext cx="1284154" cy="1278196"/>
            </a:xfrm>
            <a:prstGeom prst="roundRect">
              <a:avLst/>
            </a:prstGeom>
            <a:solidFill>
              <a:srgbClr val="1E130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3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102819" y="4719641"/>
              <a:ext cx="1259539" cy="1259539"/>
            </a:xfrm>
            <a:prstGeom prst="ellipse">
              <a:avLst/>
            </a:prstGeom>
          </p:spPr>
        </p:pic>
      </p:grpSp>
    </p:spTree>
    <p:extLst>
      <p:ext uri="{BB962C8B-B14F-4D97-AF65-F5344CB8AC3E}">
        <p14:creationId xmlns:p14="http://schemas.microsoft.com/office/powerpoint/2010/main" val="180934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Updating Content (for “managed” hybrid and </a:t>
            </a:r>
            <a:r>
              <a:rPr lang="en-US" dirty="0"/>
              <a:t>n</a:t>
            </a:r>
            <a:r>
              <a:rPr lang="en-US" dirty="0" smtClean="0"/>
              <a:t>ative </a:t>
            </a:r>
            <a:r>
              <a:rPr lang="en-US" dirty="0"/>
              <a:t>a</a:t>
            </a:r>
            <a:r>
              <a:rPr lang="en-US" dirty="0" smtClean="0"/>
              <a:t>pps)</a:t>
            </a:r>
            <a:endParaRPr lang="en-US" dirty="0"/>
          </a:p>
        </p:txBody>
      </p:sp>
      <p:sp>
        <p:nvSpPr>
          <p:cNvPr id="4" name="Picture Placeholder 3"/>
          <p:cNvSpPr>
            <a:spLocks noGrp="1"/>
          </p:cNvSpPr>
          <p:nvPr>
            <p:ph type="pic" sz="quarter" idx="13"/>
          </p:nvPr>
        </p:nvSpPr>
        <p:spPr/>
      </p:sp>
      <p:grpSp>
        <p:nvGrpSpPr>
          <p:cNvPr id="108" name="Group 107"/>
          <p:cNvGrpSpPr/>
          <p:nvPr/>
        </p:nvGrpSpPr>
        <p:grpSpPr>
          <a:xfrm>
            <a:off x="1745733" y="2732055"/>
            <a:ext cx="1300356" cy="1459458"/>
            <a:chOff x="2095014" y="5824869"/>
            <a:chExt cx="2601390" cy="2918916"/>
          </a:xfrm>
        </p:grpSpPr>
        <p:pic>
          <p:nvPicPr>
            <p:cNvPr id="67" name="Picture 6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50263" y="5824869"/>
              <a:ext cx="2090888" cy="2090888"/>
            </a:xfrm>
            <a:prstGeom prst="ellipse">
              <a:avLst/>
            </a:prstGeom>
          </p:spPr>
        </p:pic>
        <p:sp>
          <p:nvSpPr>
            <p:cNvPr id="70" name="TextBox 69"/>
            <p:cNvSpPr txBox="1"/>
            <p:nvPr/>
          </p:nvSpPr>
          <p:spPr>
            <a:xfrm>
              <a:off x="2095014" y="8005121"/>
              <a:ext cx="2601390" cy="738664"/>
            </a:xfrm>
            <a:prstGeom prst="rect">
              <a:avLst/>
            </a:prstGeom>
            <a:noFill/>
          </p:spPr>
          <p:txBody>
            <a:bodyPr wrap="none" rtlCol="0">
              <a:spAutoFit/>
            </a:bodyPr>
            <a:lstStyle/>
            <a:p>
              <a:pPr algn="ctr"/>
              <a:r>
                <a:rPr lang="en-US" dirty="0" smtClean="0">
                  <a:latin typeface="Adobe Clean Light" charset="0"/>
                  <a:ea typeface="Adobe Clean Light" charset="0"/>
                  <a:cs typeface="Adobe Clean Light" charset="0"/>
                </a:rPr>
                <a:t>AEM Author</a:t>
              </a:r>
              <a:endParaRPr lang="en-US" dirty="0">
                <a:latin typeface="Adobe Clean Light" charset="0"/>
                <a:ea typeface="Adobe Clean Light" charset="0"/>
                <a:cs typeface="Adobe Clean Light" charset="0"/>
              </a:endParaRPr>
            </a:p>
          </p:txBody>
        </p:sp>
      </p:grpSp>
      <p:pic>
        <p:nvPicPr>
          <p:cNvPr id="74" name="Picture 73" descr="content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17575" y="2650961"/>
            <a:ext cx="1231133" cy="1177913"/>
          </a:xfrm>
          <a:prstGeom prst="rect">
            <a:avLst/>
          </a:prstGeom>
        </p:spPr>
      </p:pic>
      <p:sp>
        <p:nvSpPr>
          <p:cNvPr id="76" name="TextBox 75"/>
          <p:cNvSpPr txBox="1"/>
          <p:nvPr/>
        </p:nvSpPr>
        <p:spPr>
          <a:xfrm>
            <a:off x="5875439" y="3828874"/>
            <a:ext cx="1515405" cy="323166"/>
          </a:xfrm>
          <a:prstGeom prst="rect">
            <a:avLst/>
          </a:prstGeom>
          <a:noFill/>
        </p:spPr>
        <p:txBody>
          <a:bodyPr wrap="none" lIns="45711" tIns="22855" rIns="45711" bIns="22855" rtlCol="0">
            <a:spAutoFit/>
          </a:bodyPr>
          <a:lstStyle/>
          <a:p>
            <a:pPr algn="ctr"/>
            <a:r>
              <a:rPr lang="en-US" dirty="0" smtClean="0">
                <a:latin typeface="Adobe Clean Light" charset="0"/>
                <a:ea typeface="Adobe Clean Light" charset="0"/>
                <a:cs typeface="Adobe Clean Light" charset="0"/>
              </a:rPr>
              <a:t>Content Update</a:t>
            </a:r>
            <a:endParaRPr lang="en-US" dirty="0">
              <a:latin typeface="Adobe Clean Light" charset="0"/>
              <a:ea typeface="Adobe Clean Light" charset="0"/>
              <a:cs typeface="Adobe Clean Light" charset="0"/>
            </a:endParaRPr>
          </a:p>
        </p:txBody>
      </p:sp>
      <p:pic>
        <p:nvPicPr>
          <p:cNvPr id="77" name="Picture 76" descr="app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6124" y="2464812"/>
            <a:ext cx="953606" cy="1518830"/>
          </a:xfrm>
          <a:prstGeom prst="rect">
            <a:avLst/>
          </a:prstGeom>
        </p:spPr>
      </p:pic>
      <p:grpSp>
        <p:nvGrpSpPr>
          <p:cNvPr id="109" name="Group 108"/>
          <p:cNvGrpSpPr/>
          <p:nvPr/>
        </p:nvGrpSpPr>
        <p:grpSpPr>
          <a:xfrm>
            <a:off x="3810413" y="2729812"/>
            <a:ext cx="1327285" cy="1468394"/>
            <a:chOff x="6601389" y="5717634"/>
            <a:chExt cx="2655260" cy="2936788"/>
          </a:xfrm>
        </p:grpSpPr>
        <p:sp>
          <p:nvSpPr>
            <p:cNvPr id="71" name="TextBox 70"/>
            <p:cNvSpPr txBox="1"/>
            <p:nvPr/>
          </p:nvSpPr>
          <p:spPr>
            <a:xfrm>
              <a:off x="6601389" y="7915758"/>
              <a:ext cx="2655260" cy="738664"/>
            </a:xfrm>
            <a:prstGeom prst="rect">
              <a:avLst/>
            </a:prstGeom>
            <a:noFill/>
          </p:spPr>
          <p:txBody>
            <a:bodyPr wrap="none" rtlCol="0">
              <a:spAutoFit/>
            </a:bodyPr>
            <a:lstStyle/>
            <a:p>
              <a:pPr algn="ctr"/>
              <a:r>
                <a:rPr lang="en-US" dirty="0" smtClean="0">
                  <a:latin typeface="Adobe Clean Light" charset="0"/>
                  <a:ea typeface="Adobe Clean Light" charset="0"/>
                  <a:cs typeface="Adobe Clean Light" charset="0"/>
                </a:rPr>
                <a:t>AEM Publish</a:t>
              </a:r>
              <a:endParaRPr lang="en-US" dirty="0">
                <a:latin typeface="Adobe Clean Light" charset="0"/>
                <a:ea typeface="Adobe Clean Light" charset="0"/>
                <a:cs typeface="Adobe Clean Light" charset="0"/>
              </a:endParaRPr>
            </a:p>
          </p:txBody>
        </p:sp>
        <p:pic>
          <p:nvPicPr>
            <p:cNvPr id="104" name="Picture 10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83573" y="5717634"/>
              <a:ext cx="2090888" cy="2090888"/>
            </a:xfrm>
            <a:prstGeom prst="ellipse">
              <a:avLst/>
            </a:prstGeom>
          </p:spPr>
        </p:pic>
      </p:grpSp>
      <p:grpSp>
        <p:nvGrpSpPr>
          <p:cNvPr id="78" name="Group 77"/>
          <p:cNvGrpSpPr/>
          <p:nvPr/>
        </p:nvGrpSpPr>
        <p:grpSpPr>
          <a:xfrm>
            <a:off x="7621530" y="2810323"/>
            <a:ext cx="345009" cy="342900"/>
            <a:chOff x="6156382" y="2153450"/>
            <a:chExt cx="690198" cy="685800"/>
          </a:xfrm>
        </p:grpSpPr>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5595" y="2222765"/>
              <a:ext cx="554901" cy="554901"/>
            </a:xfrm>
            <a:prstGeom prst="rect">
              <a:avLst/>
            </a:prstGeom>
          </p:spPr>
        </p:pic>
        <p:sp>
          <p:nvSpPr>
            <p:cNvPr id="80" name="Oval 79"/>
            <p:cNvSpPr/>
            <p:nvPr/>
          </p:nvSpPr>
          <p:spPr>
            <a:xfrm>
              <a:off x="6156382" y="2153450"/>
              <a:ext cx="690198" cy="6858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1" name="Straight Connector 80"/>
            <p:cNvCxnSpPr/>
            <p:nvPr/>
          </p:nvCxnSpPr>
          <p:spPr>
            <a:xfrm>
              <a:off x="6257459" y="2253883"/>
              <a:ext cx="488044" cy="4849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05" name="Shape 261"/>
          <p:cNvSpPr/>
          <p:nvPr/>
        </p:nvSpPr>
        <p:spPr>
          <a:xfrm flipH="1">
            <a:off x="3068141" y="3256454"/>
            <a:ext cx="724676" cy="2214"/>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106" name="Shape 261"/>
          <p:cNvSpPr/>
          <p:nvPr/>
        </p:nvSpPr>
        <p:spPr>
          <a:xfrm flipH="1" flipV="1">
            <a:off x="5137975" y="3244185"/>
            <a:ext cx="880316" cy="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110" name="Shape 261"/>
          <p:cNvSpPr/>
          <p:nvPr/>
        </p:nvSpPr>
        <p:spPr>
          <a:xfrm flipH="1" flipV="1">
            <a:off x="7239596" y="3236291"/>
            <a:ext cx="1142585" cy="7894"/>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75" name="TextBox 74"/>
          <p:cNvSpPr txBox="1"/>
          <p:nvPr/>
        </p:nvSpPr>
        <p:spPr>
          <a:xfrm>
            <a:off x="8688259" y="3820067"/>
            <a:ext cx="1391056" cy="323166"/>
          </a:xfrm>
          <a:prstGeom prst="rect">
            <a:avLst/>
          </a:prstGeom>
          <a:noFill/>
        </p:spPr>
        <p:txBody>
          <a:bodyPr wrap="square" lIns="45711" tIns="22855" rIns="45711" bIns="22855" rtlCol="0">
            <a:spAutoFit/>
          </a:bodyPr>
          <a:lstStyle/>
          <a:p>
            <a:pPr algn="ctr"/>
            <a:r>
              <a:rPr lang="en-US" dirty="0" smtClean="0">
                <a:latin typeface="Adobe Clean Light" charset="0"/>
                <a:ea typeface="Adobe Clean Light" charset="0"/>
                <a:cs typeface="Adobe Clean Light" charset="0"/>
              </a:rPr>
              <a:t>Installed Apps</a:t>
            </a:r>
            <a:endParaRPr lang="en-US" dirty="0">
              <a:latin typeface="Adobe Clean Light" charset="0"/>
              <a:ea typeface="Adobe Clean Light" charset="0"/>
              <a:cs typeface="Adobe Clean Light" charset="0"/>
            </a:endParaRPr>
          </a:p>
        </p:txBody>
      </p:sp>
      <p:grpSp>
        <p:nvGrpSpPr>
          <p:cNvPr id="113" name="Group 112"/>
          <p:cNvGrpSpPr/>
          <p:nvPr/>
        </p:nvGrpSpPr>
        <p:grpSpPr>
          <a:xfrm>
            <a:off x="9603487" y="3203751"/>
            <a:ext cx="624960" cy="625123"/>
            <a:chOff x="4655416" y="9751235"/>
            <a:chExt cx="2592922" cy="2592922"/>
          </a:xfrm>
        </p:grpSpPr>
        <p:sp>
          <p:nvSpPr>
            <p:cNvPr id="114" name="Rounded Rectangle 113"/>
            <p:cNvSpPr/>
            <p:nvPr/>
          </p:nvSpPr>
          <p:spPr>
            <a:xfrm rot="10800000">
              <a:off x="4661047" y="9751235"/>
              <a:ext cx="2568308" cy="2556392"/>
            </a:xfrm>
            <a:prstGeom prst="roundRect">
              <a:avLst/>
            </a:prstGeom>
            <a:gradFill>
              <a:gsLst>
                <a:gs pos="0">
                  <a:srgbClr val="18D6FD"/>
                </a:gs>
                <a:gs pos="25000">
                  <a:srgbClr val="1BC2FB"/>
                </a:gs>
                <a:gs pos="80000">
                  <a:srgbClr val="1C7DF3"/>
                </a:gs>
                <a:gs pos="100000">
                  <a:srgbClr val="1E63F0"/>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600"/>
            </a:p>
          </p:txBody>
        </p:sp>
        <p:pic>
          <p:nvPicPr>
            <p:cNvPr id="115" name="Picture 1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5416" y="9751235"/>
              <a:ext cx="2592922" cy="2592922"/>
            </a:xfrm>
            <a:prstGeom prst="rect">
              <a:avLst/>
            </a:prstGeom>
          </p:spPr>
        </p:pic>
      </p:grpSp>
      <p:grpSp>
        <p:nvGrpSpPr>
          <p:cNvPr id="116" name="Group 115"/>
          <p:cNvGrpSpPr/>
          <p:nvPr/>
        </p:nvGrpSpPr>
        <p:grpSpPr>
          <a:xfrm>
            <a:off x="9603170" y="2475272"/>
            <a:ext cx="619027" cy="616316"/>
            <a:chOff x="2109342" y="3166742"/>
            <a:chExt cx="1284154" cy="1278196"/>
          </a:xfrm>
        </p:grpSpPr>
        <p:sp>
          <p:nvSpPr>
            <p:cNvPr id="117" name="Rounded Rectangle 116"/>
            <p:cNvSpPr/>
            <p:nvPr/>
          </p:nvSpPr>
          <p:spPr>
            <a:xfrm>
              <a:off x="2109342" y="3166742"/>
              <a:ext cx="1284154" cy="127819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600"/>
            </a:p>
          </p:txBody>
        </p:sp>
        <p:pic>
          <p:nvPicPr>
            <p:cNvPr id="118" name="Picture 117" descr="Phonegap-Logo-Simple.png"/>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109648" y="3272350"/>
              <a:ext cx="1202940" cy="1066979"/>
            </a:xfrm>
            <a:prstGeom prst="rect">
              <a:avLst/>
            </a:prstGeom>
          </p:spPr>
        </p:pic>
      </p:grpSp>
    </p:spTree>
    <p:extLst>
      <p:ext uri="{BB962C8B-B14F-4D97-AF65-F5344CB8AC3E}">
        <p14:creationId xmlns:p14="http://schemas.microsoft.com/office/powerpoint/2010/main" val="402474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dirty="0"/>
              <a:t>For use with full-screen images or diagrams that look good on gray</a:t>
            </a:r>
          </a:p>
        </p:txBody>
      </p:sp>
      <p:sp>
        <p:nvSpPr>
          <p:cNvPr id="4" name="Title 3"/>
          <p:cNvSpPr>
            <a:spLocks noGrp="1"/>
          </p:cNvSpPr>
          <p:nvPr>
            <p:ph type="title"/>
          </p:nvPr>
        </p:nvSpPr>
        <p:spPr/>
        <p:txBody>
          <a:bodyPr>
            <a:normAutofit fontScale="90000"/>
          </a:bodyPr>
          <a:lstStyle/>
          <a:p>
            <a:r>
              <a:rPr lang="en-US" dirty="0" smtClean="0"/>
              <a:t>Gray Content Area Layout</a:t>
            </a:r>
            <a:endParaRPr lang="en-US" dirty="0"/>
          </a:p>
        </p:txBody>
      </p:sp>
      <p:sp>
        <p:nvSpPr>
          <p:cNvPr id="7" name="Slide Number Placeholder 6"/>
          <p:cNvSpPr>
            <a:spLocks noGrp="1"/>
          </p:cNvSpPr>
          <p:nvPr>
            <p:ph type="sldNum" sz="quarter" idx="4"/>
          </p:nvPr>
        </p:nvSpPr>
        <p:spPr/>
        <p:txBody>
          <a:bodyPr/>
          <a:lstStyle/>
          <a:p>
            <a:pPr algn="ctr"/>
            <a:fld id="{90156F56-D5AE-4C6F-B826-C69D1BC521BB}" type="slidenum">
              <a:rPr lang="en-US" smtClean="0"/>
              <a:pPr algn="ctr"/>
              <a:t>75</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dirty="0"/>
              <a:t>For use with full-screen images or diagrams that look good on black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smtClean="0"/>
              <a:t>Black Content Area Layout</a:t>
            </a:r>
            <a:endParaRPr lang="en-US" dirty="0"/>
          </a:p>
        </p:txBody>
      </p:sp>
      <p:sp>
        <p:nvSpPr>
          <p:cNvPr id="7" name="Slide Number Placeholder 6"/>
          <p:cNvSpPr>
            <a:spLocks noGrp="1"/>
          </p:cNvSpPr>
          <p:nvPr>
            <p:ph type="sldNum" sz="quarter" idx="4"/>
          </p:nvPr>
        </p:nvSpPr>
        <p:spPr/>
        <p:txBody>
          <a:bodyPr/>
          <a:lstStyle/>
          <a:p>
            <a:pPr algn="ctr"/>
            <a:fld id="{90156F56-D5AE-4C6F-B826-C69D1BC521BB}" type="slidenum">
              <a:rPr lang="en-US" smtClean="0"/>
              <a:pPr algn="ctr"/>
              <a:t>76</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77</a:t>
            </a:fld>
            <a:endParaRPr lang="en-US" dirty="0"/>
          </a:p>
        </p:txBody>
      </p:sp>
      <p:sp>
        <p:nvSpPr>
          <p:cNvPr id="17"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8" name="Rectangle 17"/>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9"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pic>
        <p:nvPicPr>
          <p:cNvPr id="12" name="Picture 11"/>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194135079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lgn="ctr"/>
            <a:fld id="{90156F56-D5AE-4C6F-B826-C69D1BC521BB}" type="slidenum">
              <a:rPr lang="en-US" smtClean="0"/>
              <a:pPr algn="ctr"/>
              <a:t>78</a:t>
            </a:fld>
            <a:endParaRPr lang="en-US" dirty="0"/>
          </a:p>
        </p:txBody>
      </p:sp>
      <p:sp>
        <p:nvSpPr>
          <p:cNvPr id="4" name="TextBox 3"/>
          <p:cNvSpPr txBox="1"/>
          <p:nvPr/>
        </p:nvSpPr>
        <p:spPr>
          <a:xfrm>
            <a:off x="6448650" y="3931838"/>
            <a:ext cx="5345160"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Mark </a:t>
            </a:r>
            <a:r>
              <a:rPr lang="en-US" sz="3000" dirty="0" err="1" smtClean="0">
                <a:solidFill>
                  <a:srgbClr val="FFFFFF"/>
                </a:solidFill>
                <a:latin typeface="Adobe Clean SemiLight"/>
                <a:cs typeface="Adobe Clean SemiLight"/>
              </a:rPr>
              <a:t>Szulc</a:t>
            </a:r>
            <a:endParaRPr lang="en-US" sz="3000" dirty="0">
              <a:solidFill>
                <a:srgbClr val="FFFFFF"/>
              </a:solidFill>
              <a:latin typeface="Adobe Clean SemiLight"/>
              <a:cs typeface="Adobe Clean SemiLight"/>
            </a:endParaRPr>
          </a:p>
          <a:p>
            <a:pPr algn="ctr">
              <a:lnSpc>
                <a:spcPct val="120000"/>
              </a:lnSpc>
            </a:pPr>
            <a:r>
              <a:rPr lang="en-US" sz="2000" dirty="0" err="1">
                <a:solidFill>
                  <a:schemeClr val="bg1"/>
                </a:solidFill>
                <a:latin typeface="Adobe Clean SemiLight"/>
                <a:cs typeface="Adobe Clean SemiLight"/>
              </a:rPr>
              <a:t>mszulc@adobe.com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a:t>
            </a:r>
            <a:r>
              <a:rPr lang="en-US" sz="2000" dirty="0">
                <a:solidFill>
                  <a:schemeClr val="bg1"/>
                </a:solidFill>
                <a:latin typeface="Adobe Clean SemiLight"/>
                <a:cs typeface="Adobe Clean SemiLight"/>
              </a:rPr>
              <a:t>: @</a:t>
            </a:r>
            <a:r>
              <a:rPr lang="en-US" sz="2000" dirty="0" err="1">
                <a:solidFill>
                  <a:schemeClr val="bg1"/>
                </a:solidFill>
                <a:latin typeface="Adobe Clean SemiLight"/>
                <a:cs typeface="Adobe Clean SemiLight"/>
              </a:rPr>
              <a:t>mszulc</a:t>
            </a:r>
            <a:endParaRPr lang="en-US" sz="2000" dirty="0" smtClean="0">
              <a:solidFill>
                <a:schemeClr val="bg1"/>
              </a:solidFill>
              <a:latin typeface="Adobe Clean SemiLight"/>
              <a:cs typeface="Adobe Clean SemiLight"/>
            </a:endParaRPr>
          </a:p>
          <a:p>
            <a:pPr algn="ctr">
              <a:lnSpc>
                <a:spcPct val="120000"/>
              </a:lnSpc>
            </a:pPr>
            <a:r>
              <a:rPr lang="en-US" sz="2000" dirty="0">
                <a:solidFill>
                  <a:schemeClr val="bg1"/>
                </a:solidFill>
                <a:latin typeface="Adobe Clean SemiLight"/>
                <a:cs typeface="Adobe Clean SemiLight"/>
              </a:rPr>
              <a:t>Summit Twitter Tag : </a:t>
            </a:r>
            <a:r>
              <a:rPr lang="en-US" sz="2000" b="1" dirty="0">
                <a:solidFill>
                  <a:schemeClr val="bg1"/>
                </a:solidFill>
              </a:rPr>
              <a:t>#</a:t>
            </a:r>
            <a:r>
              <a:rPr lang="en-US" sz="2000" b="1" dirty="0" err="1" smtClean="0">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http:</a:t>
            </a:r>
            <a:r>
              <a:rPr lang="en-US" sz="2000" dirty="0">
                <a:solidFill>
                  <a:schemeClr val="bg1"/>
                </a:solidFill>
                <a:latin typeface="Adobe Clean SemiLight"/>
                <a:cs typeface="Adobe Clean SemiLight"/>
              </a:rPr>
              <a:t>//</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err="1">
                <a:solidFill>
                  <a:schemeClr val="bg1"/>
                </a:solidFill>
                <a:latin typeface="Adobe Clean SemiLight"/>
                <a:cs typeface="Adobe Clean SemiLight"/>
              </a:rPr>
              <a:t>markszulc</a:t>
            </a:r>
            <a:endParaRPr lang="en-US" sz="2000" dirty="0">
              <a:solidFill>
                <a:schemeClr val="bg1"/>
              </a:solidFill>
              <a:latin typeface="Adobe Clean SemiLight"/>
              <a:cs typeface="Adobe Clean SemiLight"/>
            </a:endParaRPr>
          </a:p>
        </p:txBody>
      </p:sp>
      <p:sp>
        <p:nvSpPr>
          <p:cNvPr id="5" name="TextBox 4"/>
          <p:cNvSpPr txBox="1"/>
          <p:nvPr/>
        </p:nvSpPr>
        <p:spPr>
          <a:xfrm>
            <a:off x="778949" y="3898192"/>
            <a:ext cx="4975092"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Varun Venkataraman</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vvenkata@adobe.com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a:t>
            </a:r>
            <a:r>
              <a:rPr lang="en-US" sz="2000" dirty="0" err="1" smtClean="0">
                <a:solidFill>
                  <a:schemeClr val="bg1"/>
                </a:solidFill>
                <a:latin typeface="Adobe Clean SemiLight"/>
                <a:cs typeface="Adobe Clean SemiLight"/>
              </a:rPr>
              <a:t>varunstech</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Summit Twitter Tag : </a:t>
            </a:r>
            <a:r>
              <a:rPr lang="en-US" sz="2000" b="1" dirty="0">
                <a:solidFill>
                  <a:schemeClr val="bg1"/>
                </a:solidFill>
              </a:rPr>
              <a:t>#</a:t>
            </a:r>
            <a:r>
              <a:rPr lang="en-US" sz="2000" b="1" dirty="0" err="1">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a:t>
            </a:r>
            <a:r>
              <a:rPr lang="en-US" sz="2000" dirty="0">
                <a:solidFill>
                  <a:schemeClr val="bg1"/>
                </a:solidFill>
                <a:latin typeface="Adobe Clean SemiLight"/>
                <a:cs typeface="Adobe Clean SemiLight"/>
              </a:rPr>
              <a:t>http://</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smtClean="0">
                <a:solidFill>
                  <a:schemeClr val="bg1"/>
                </a:solidFill>
                <a:latin typeface="Adobe Clean SemiLight"/>
                <a:cs typeface="Adobe Clean SemiLight"/>
              </a:rPr>
              <a:t>varunv1 </a:t>
            </a:r>
            <a:endParaRPr lang="en-US" sz="2000" dirty="0">
              <a:solidFill>
                <a:schemeClr val="bg1"/>
              </a:solidFill>
              <a:latin typeface="Adobe Clean SemiLight"/>
              <a:cs typeface="Adobe Clean SemiLight"/>
            </a:endParaRPr>
          </a:p>
        </p:txBody>
      </p:sp>
    </p:spTree>
    <p:extLst>
      <p:ext uri="{BB962C8B-B14F-4D97-AF65-F5344CB8AC3E}">
        <p14:creationId xmlns:p14="http://schemas.microsoft.com/office/powerpoint/2010/main" val="295101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8</a:t>
            </a:fld>
            <a:endParaRPr lang="en-US" dirty="0"/>
          </a:p>
        </p:txBody>
      </p:sp>
      <p:sp>
        <p:nvSpPr>
          <p:cNvPr id="6" name="Rectangle 5"/>
          <p:cNvSpPr>
            <a:spLocks noChangeArrowheads="1"/>
          </p:cNvSpPr>
          <p:nvPr/>
        </p:nvSpPr>
        <p:spPr bwMode="gray">
          <a:xfrm>
            <a:off x="819181" y="1363843"/>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ea typeface="Adobe Clean" charset="0"/>
                <a:cs typeface="Adobe Clean Light"/>
              </a:rPr>
              <a:t>1    |  Welcome </a:t>
            </a:r>
            <a:r>
              <a:rPr lang="en-US" sz="2800" noProof="1">
                <a:solidFill>
                  <a:schemeClr val="bg1"/>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2231431"/>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6EC5CD"/>
                </a:solidFill>
                <a:latin typeface="Adobe Clean"/>
                <a:cs typeface="Adobe Clean"/>
              </a:rPr>
              <a:t>2    |  </a:t>
            </a:r>
            <a:r>
              <a:rPr lang="en-US" sz="2800" dirty="0">
                <a:solidFill>
                  <a:srgbClr val="6EC5CD"/>
                </a:solidFill>
                <a:latin typeface="Adobe Clean"/>
                <a:cs typeface="Adobe Clean"/>
              </a:rPr>
              <a:t>AEM Commerce Integration framework - Overview</a:t>
            </a:r>
          </a:p>
        </p:txBody>
      </p:sp>
      <p:sp>
        <p:nvSpPr>
          <p:cNvPr id="8" name="Rectangle 7"/>
          <p:cNvSpPr>
            <a:spLocks noChangeArrowheads="1"/>
          </p:cNvSpPr>
          <p:nvPr/>
        </p:nvSpPr>
        <p:spPr bwMode="gray">
          <a:xfrm>
            <a:off x="819181" y="3099019"/>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Screens – Overview </a:t>
            </a:r>
          </a:p>
        </p:txBody>
      </p:sp>
      <p:sp>
        <p:nvSpPr>
          <p:cNvPr id="9" name="Rectangle 8"/>
          <p:cNvSpPr>
            <a:spLocks noChangeArrowheads="1"/>
          </p:cNvSpPr>
          <p:nvPr/>
        </p:nvSpPr>
        <p:spPr bwMode="gray">
          <a:xfrm>
            <a:off x="819181" y="3966606"/>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Apps - Overview</a:t>
            </a:r>
          </a:p>
        </p:txBody>
      </p:sp>
      <p:sp>
        <p:nvSpPr>
          <p:cNvPr id="10" name="Rectangle 9"/>
          <p:cNvSpPr>
            <a:spLocks noChangeArrowheads="1"/>
          </p:cNvSpPr>
          <p:nvPr/>
        </p:nvSpPr>
        <p:spPr bwMode="gray">
          <a:xfrm>
            <a:off x="819181" y="483419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5    | </a:t>
            </a:r>
            <a:r>
              <a:rPr lang="en-US" sz="2800" noProof="1">
                <a:solidFill>
                  <a:srgbClr val="FFFFFF"/>
                </a:solidFill>
                <a:latin typeface="Adobe Clean Light"/>
                <a:cs typeface="Adobe Clean Light"/>
              </a:rPr>
              <a:t>AEM Sites, Commerce, Apps and Screens - Mashup</a:t>
            </a:r>
          </a:p>
        </p:txBody>
      </p:sp>
    </p:spTree>
    <p:extLst>
      <p:ext uri="{BB962C8B-B14F-4D97-AF65-F5344CB8AC3E}">
        <p14:creationId xmlns:p14="http://schemas.microsoft.com/office/powerpoint/2010/main" val="4074582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9</a:t>
            </a:fld>
            <a:endParaRPr lang="en-US" dirty="0"/>
          </a:p>
        </p:txBody>
      </p:sp>
      <p:sp>
        <p:nvSpPr>
          <p:cNvPr id="6" name="TextBox 5"/>
          <p:cNvSpPr txBox="1"/>
          <p:nvPr/>
        </p:nvSpPr>
        <p:spPr>
          <a:xfrm>
            <a:off x="2337839" y="2319885"/>
            <a:ext cx="7513146" cy="1451679"/>
          </a:xfrm>
          <a:prstGeom prst="rect">
            <a:avLst/>
          </a:prstGeom>
          <a:noFill/>
        </p:spPr>
        <p:txBody>
          <a:bodyPr wrap="none" rtlCol="0">
            <a:spAutoFit/>
          </a:bodyPr>
          <a:lstStyle/>
          <a:p>
            <a:pPr algn="ctr">
              <a:lnSpc>
                <a:spcPts val="5300"/>
              </a:lnSpc>
            </a:pPr>
            <a:r>
              <a:rPr lang="en-US" sz="5400" dirty="0">
                <a:solidFill>
                  <a:schemeClr val="bg1"/>
                </a:solidFill>
                <a:latin typeface="Adobe Clean Light" pitchFamily="34" charset="0"/>
              </a:rPr>
              <a:t>Insert headline </a:t>
            </a:r>
            <a:r>
              <a:rPr lang="en-US" sz="5400" dirty="0" smtClean="0">
                <a:solidFill>
                  <a:schemeClr val="bg1"/>
                </a:solidFill>
                <a:latin typeface="Adobe Clean Light" pitchFamily="34" charset="0"/>
              </a:rPr>
              <a:t>or  </a:t>
            </a:r>
            <a:br>
              <a:rPr lang="en-US" sz="5400" dirty="0" smtClean="0">
                <a:solidFill>
                  <a:schemeClr val="bg1"/>
                </a:solidFill>
                <a:latin typeface="Adobe Clean Light" pitchFamily="34" charset="0"/>
              </a:rPr>
            </a:br>
            <a:r>
              <a:rPr lang="en-US" sz="5400" dirty="0" smtClean="0">
                <a:solidFill>
                  <a:schemeClr val="bg1"/>
                </a:solidFill>
                <a:latin typeface="Adobe Clean Light" pitchFamily="34" charset="0"/>
              </a:rPr>
              <a:t>central text statement here.</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302812036"/>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3 - &amp;quot;Title Slide or Section Divider&amp;quot;&quot;/&gt;&lt;property id=&quot;20307&quot; value=&quot;274&quot;/&gt;&lt;/object&gt;&lt;object type=&quot;3&quot; unique_id=&quot;717713&quot;&gt;&lt;property id=&quot;20148&quot; value=&quot;5&quot;/&gt;&lt;property id=&quot;20300&quot; value=&quot;Slide 16 - &amp;quot;Standard White Background Bullet Slide&amp;quot;&quot;/&gt;&lt;property id=&quot;20307&quot; value=&quot;271&quot;/&gt;&lt;/object&gt;&lt;object type=&quot;3&quot; unique_id=&quot;717714&quot;&gt;&lt;property id=&quot;20148&quot; value=&quot;5&quot;/&gt;&lt;property id=&quot;20300&quot; value=&quot;Slide 18 - &amp;quot;Properly Using Footers and Page Numbers in PowerPoint 2010&amp;quot;&quot;/&gt;&lt;property id=&quot;20307&quot; value=&quot;275&quot;/&gt;&lt;/object&gt;&lt;object type=&quot;3&quot; unique_id=&quot;717715&quot;&gt;&lt;property id=&quot;20148&quot; value=&quot;5&quot;/&gt;&lt;property id=&quot;20300&quot; value=&quot;Slide 19 - &amp;quot;Using Themes to Convert Old Presentations – PPT2010 on Windows&amp;quot;&quot;/&gt;&lt;property id=&quot;20307&quot; value=&quot;257&quot;/&gt;&lt;/object&gt;&lt;object type=&quot;3&quot; unique_id=&quot;717716&quot;&gt;&lt;property id=&quot;20148&quot; value=&quot;5&quot;/&gt;&lt;property id=&quot;20300&quot; value=&quot;Slide 20 - &amp;quot;Bar Chart&amp;quot;&quot;/&gt;&lt;property id=&quot;20307&quot; value=&quot;260&quot;/&gt;&lt;/object&gt;&lt;object type=&quot;3&quot; unique_id=&quot;717717&quot;&gt;&lt;property id=&quot;20148&quot; value=&quot;5&quot;/&gt;&lt;property id=&quot;20300&quot; value=&quot;Slide 21 - &amp;quot;Pie Chart&amp;quot;&quot;/&gt;&lt;property id=&quot;20307&quot; value=&quot;264&quot;/&gt;&lt;/object&gt;&lt;object type=&quot;3&quot; unique_id=&quot;717718&quot;&gt;&lt;property id=&quot;20148&quot; value=&quot;5&quot;/&gt;&lt;property id=&quot;20300&quot; value=&quot;Slide 22 - &amp;quot;White Content Area Layout&amp;quot;&quot;/&gt;&lt;property id=&quot;20307&quot; value=&quot;265&quot;/&gt;&lt;/object&gt;&lt;object type=&quot;3&quot; unique_id=&quot;717719&quot;&gt;&lt;property id=&quot;20148&quot; value=&quot;5&quot;/&gt;&lt;property id=&quot;20300&quot; value=&quot;Slide 23 - &amp;quot;Gray Content Area Layout&amp;quot;&quot;/&gt;&lt;property id=&quot;20307&quot; value=&quot;258&quot;/&gt;&lt;/object&gt;&lt;object type=&quot;3&quot; unique_id=&quot;717720&quot;&gt;&lt;property id=&quot;20148&quot; value=&quot;5&quot;/&gt;&lt;property id=&quot;20300&quot; value=&quot;Slide 24 - &amp;quot;Black Content Area Layout&amp;quot;&quot;/&gt;&lt;property id=&quot;20307&quot; value=&quot;259&quot;/&gt;&lt;/object&gt;&lt;object type=&quot;3&quot; unique_id=&quot;717721&quot;&gt;&lt;property id=&quot;20148&quot; value=&quot;5&quot;/&gt;&lt;property id=&quot;20300&quot; value=&quot;Slide 25 - &amp;quot;Color Palette&amp;quot;&quot;/&gt;&lt;property id=&quot;20307&quot; value=&quot;267&quot;/&gt;&lt;/object&gt;&lt;object type=&quot;3&quot; unique_id=&quot;717722&quot;&gt;&lt;property id=&quot;20148&quot; value=&quot;5&quot;/&gt;&lt;property id=&quot;20300&quot; value=&quot;Slide 26&quot;/&gt;&lt;property id=&quot;20307&quot; value=&quot;270&quot;/&gt;&lt;/object&gt;&lt;object type=&quot;3&quot; unique_id=&quot;717737&quot;&gt;&lt;property id=&quot;20148&quot; value=&quot;5&quot;/&gt;&lt;property id=&quot;20300&quot; value=&quot;Slide 17 - &amp;quot;How to save this template in your templates folder&amp;quot;&quot;/&gt;&lt;property id=&quot;20307&quot; value=&quot;276&quot;/&gt;&lt;/object&gt;&lt;object type=&quot;3&quot; unique_id=&quot;717777&quot;&gt;&lt;property id=&quot;20148&quot; value=&quot;5&quot;/&gt;&lt;property id=&quot;20300&quot; value=&quot;Slide 27&quot;/&gt;&lt;property id=&quot;20307&quot; value=&quot;277&quot;/&gt;&lt;/object&gt;&lt;object type=&quot;3&quot; unique_id=&quot;717778&quot;&gt;&lt;property id=&quot;20148&quot; value=&quot;5&quot;/&gt;&lt;property id=&quot;20300&quot; value=&quot;Slide 2 - &amp;quot;Title Slide or Section Divider&amp;quot;&quot;/&gt;&lt;property id=&quot;20307&quot; value=&quot;278&quot;/&gt;&lt;/object&gt;&lt;object type=&quot;3&quot; unique_id=&quot;717779&quot;&gt;&lt;property id=&quot;20148&quot; value=&quot;5&quot;/&gt;&lt;property id=&quot;20300&quot; value=&quot;Slide 4 - &amp;quot;Title Slide or Section Divider&amp;quot;&quot;/&gt;&lt;property id=&quot;20307&quot; value=&quot;281&quot;/&gt;&lt;/object&gt;&lt;object type=&quot;3&quot; unique_id=&quot;717780&quot;&gt;&lt;property id=&quot;20148&quot; value=&quot;5&quot;/&gt;&lt;property id=&quot;20300&quot; value=&quot;Slide 5 - &amp;quot;Title Slide or Section Divider&amp;quot;&quot;/&gt;&lt;property id=&quot;20307&quot; value=&quot;282&quot;/&gt;&lt;/object&gt;&lt;object type=&quot;3&quot; unique_id=&quot;717781&quot;&gt;&lt;property id=&quot;20148&quot; value=&quot;5&quot;/&gt;&lt;property id=&quot;20300&quot; value=&quot;Slide 6 - &amp;quot;Title Slide or Section Divider&amp;quot;&quot;/&gt;&lt;property id=&quot;20307&quot; value=&quot;283&quot;/&gt;&lt;/object&gt;&lt;object type=&quot;3&quot; unique_id=&quot;717782&quot;&gt;&lt;property id=&quot;20148&quot; value=&quot;5&quot;/&gt;&lt;property id=&quot;20300&quot; value=&quot;Slide 7 - &amp;quot;Title Slide or Section Divider&amp;quot;&quot;/&gt;&lt;property id=&quot;20307&quot; value=&quot;284&quot;/&gt;&lt;/object&gt;&lt;object type=&quot;3&quot; unique_id=&quot;717783&quot;&gt;&lt;property id=&quot;20148&quot; value=&quot;5&quot;/&gt;&lt;property id=&quot;20300&quot; value=&quot;Slide 9 - &amp;quot;Title Slide or Section Divider&amp;quot;&quot;/&gt;&lt;property id=&quot;20307&quot; value=&quot;285&quot;/&gt;&lt;/object&gt;&lt;object type=&quot;3&quot; unique_id=&quot;717784&quot;&gt;&lt;property id=&quot;20148&quot; value=&quot;5&quot;/&gt;&lt;property id=&quot;20300&quot; value=&quot;Slide 10 - &amp;quot;Title Slide or Section Divider&amp;quot;&quot;/&gt;&lt;property id=&quot;20307&quot; value=&quot;286&quot;/&gt;&lt;/object&gt;&lt;object type=&quot;3&quot; unique_id=&quot;717785&quot;&gt;&lt;property id=&quot;20148&quot; value=&quot;5&quot;/&gt;&lt;property id=&quot;20300&quot; value=&quot;Slide 11 - &amp;quot;Title Slide or Section Divider&amp;quot;&quot;/&gt;&lt;property id=&quot;20307&quot; value=&quot;287&quot;/&gt;&lt;/object&gt;&lt;object type=&quot;3&quot; unique_id=&quot;717786&quot;&gt;&lt;property id=&quot;20148&quot; value=&quot;5&quot;/&gt;&lt;property id=&quot;20300&quot; value=&quot;Slide 12 - &amp;quot;Title Slide or Section Divider&amp;quot;&quot;/&gt;&lt;property id=&quot;20307&quot; value=&quot;280&quot;/&gt;&lt;/object&gt;&lt;object type=&quot;3&quot; unique_id=&quot;717787&quot;&gt;&lt;property id=&quot;20148&quot; value=&quot;5&quot;/&gt;&lt;property id=&quot;20300&quot; value=&quot;Slide 13 - &amp;quot;Title Slide or Section Divider&amp;quot;&quot;/&gt;&lt;property id=&quot;20307&quot; value=&quot;279&quot;/&gt;&lt;/object&gt;&lt;object type=&quot;3&quot; unique_id=&quot;717788&quot;&gt;&lt;property id=&quot;20148&quot; value=&quot;5&quot;/&gt;&lt;property id=&quot;20300&quot; value=&quot;Slide 14 - &amp;quot;Title Slide or Section Divider&amp;quot;&quot;/&gt;&lt;property id=&quot;20307&quot; value=&quot;288&quot;/&gt;&lt;/object&gt;&lt;object type=&quot;3&quot; unique_id=&quot;717789&quot;&gt;&lt;property id=&quot;20148&quot; value=&quot;5&quot;/&gt;&lt;property id=&quot;20300&quot; value=&quot;Slide 15 - &amp;quot;Title Slide or Section Divider&amp;quot;&quot;/&gt;&lt;property id=&quot;20307&quot; value=&quot;289&quot;/&gt;&lt;/object&gt;&lt;object type=&quot;3&quot; unique_id=&quot;718042&quot;&gt;&lt;property id=&quot;20148&quot; value=&quot;5&quot;/&gt;&lt;property id=&quot;20300&quot; value=&quot;Slide 8 - &amp;quot;Title Slide or Section Divider&amp;quot;&quot;/&gt;&lt;property id=&quot;20307&quot; value=&quot;290&quot;/&gt;&lt;/object&gt;&lt;/object&gt;&lt;/object&gt;&lt;/database&gt;"/>
  <p:tag name="SECTOMILLISECCONVERTED" val="1"/>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17988</TotalTime>
  <Words>4640</Words>
  <Application>Microsoft Macintosh PowerPoint</Application>
  <PresentationFormat>Custom</PresentationFormat>
  <Paragraphs>989</Paragraphs>
  <Slides>79</Slides>
  <Notes>20</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Adobe Master Widescreen 2014</vt:lpstr>
      <vt:lpstr>PowerPoint Presentation</vt:lpstr>
      <vt:lpstr>Adobe Experience Manager – Commerce Integration Framework – Omni Channel Commerce</vt:lpstr>
      <vt:lpstr>PowerPoint Presentation</vt:lpstr>
      <vt:lpstr>Agenda</vt:lpstr>
      <vt:lpstr>Key Takeaways</vt:lpstr>
      <vt:lpstr>Agenda</vt:lpstr>
      <vt:lpstr>Adobe Marketing Cloud</vt:lpstr>
      <vt:lpstr>Agenda</vt:lpstr>
      <vt:lpstr>PowerPoint Presentation</vt:lpstr>
      <vt:lpstr>Commercial Commerce Engines Supported Today </vt:lpstr>
      <vt:lpstr>Omni-channel Commerce</vt:lpstr>
      <vt:lpstr>PowerPoint Presentation</vt:lpstr>
      <vt:lpstr>Integration Approaches Supported</vt:lpstr>
      <vt:lpstr>Experience Driven Commerce</vt:lpstr>
      <vt:lpstr>Architecture Commerce Integration Framework</vt:lpstr>
      <vt:lpstr>Deep dive: Catalog management</vt:lpstr>
      <vt:lpstr>Overview out-of-the-box capabilities</vt:lpstr>
      <vt:lpstr>Pre-packed integrations (Accelerators)</vt:lpstr>
      <vt:lpstr>Overview integrations</vt:lpstr>
      <vt:lpstr>Release Notes AEM 6.2 Commerce - Integrations</vt:lpstr>
      <vt:lpstr>Release Notes AEM 6.2 Commerce</vt:lpstr>
      <vt:lpstr>AEM E-Commerce Architecture – 4 Layers</vt:lpstr>
      <vt:lpstr>AEM E-Commerce Architecture – AEM E-Commerce Components – Layer 1</vt:lpstr>
      <vt:lpstr>AEM E-Commerce Architecture – AEM E-Commerce Components – Layer 2</vt:lpstr>
      <vt:lpstr>AEM E-Commerce Architecture – AEM E-Commerce Components – Layer 3</vt:lpstr>
      <vt:lpstr>AEM E-Commerce Architecture – AEM E-Commerce Components – Layer 4</vt:lpstr>
      <vt:lpstr>PowerPoint Presentation</vt:lpstr>
      <vt:lpstr>AEM Commerce – Key Terms – Part 1/3</vt:lpstr>
      <vt:lpstr>AEM Commerce – Key Terms – Products, Variants and Variant Axis – AS A SNAPSHOT</vt:lpstr>
      <vt:lpstr>AEM Commerce – Key Terms – Part 2/3</vt:lpstr>
      <vt:lpstr>AEM Commerce – Key Terms – Part 3/3</vt:lpstr>
      <vt:lpstr>Exercise 1 – Summary and Key Takeaway </vt:lpstr>
      <vt:lpstr>Adobe Experience Manager: Digital permeates all customer experiences</vt:lpstr>
      <vt:lpstr>AEM Screens Technical Questions</vt:lpstr>
      <vt:lpstr>AEM Apps</vt:lpstr>
      <vt:lpstr>Mobile App Development with AEM Apps</vt:lpstr>
      <vt:lpstr>Mobile App Development with AEM Apps</vt:lpstr>
      <vt:lpstr>AEM Apps Technical Questions</vt:lpstr>
      <vt:lpstr>AEM Apps Technical Questions (Cont’d)</vt:lpstr>
      <vt:lpstr>Standard White Background Bullet Slide with Color Header</vt:lpstr>
      <vt:lpstr>Standard White Background Bullet Slide</vt:lpstr>
      <vt:lpstr>PowerPoint Presentation</vt:lpstr>
      <vt:lpstr>PowerPoint Presentation</vt:lpstr>
      <vt:lpstr>Agenda</vt:lpstr>
      <vt:lpstr>Simple Workflow</vt:lpstr>
      <vt:lpstr>Configure app runtime in App Builder</vt:lpstr>
      <vt:lpstr>Every AEM Mobile app includes integration with…</vt:lpstr>
      <vt:lpstr>Configure the layout and navigation using design tools</vt:lpstr>
      <vt:lpstr>Leverage content in AEM for mobile applications</vt:lpstr>
      <vt:lpstr>Incorporate content from other tools and workflow systems</vt:lpstr>
      <vt:lpstr>Update Applications with the push of a button</vt:lpstr>
      <vt:lpstr>Ongoing Application Lifecycle Management</vt:lpstr>
      <vt:lpstr>Extend the AEM Mobile application runtime</vt:lpstr>
      <vt:lpstr>Agenda</vt:lpstr>
      <vt:lpstr>Manage Existing Applications</vt:lpstr>
      <vt:lpstr>Import and Manage Existing Applications</vt:lpstr>
      <vt:lpstr>Manage Apps</vt:lpstr>
      <vt:lpstr>Ongoing Application Lifecycle Management</vt:lpstr>
      <vt:lpstr>PowerPoint Presentation</vt:lpstr>
      <vt:lpstr>PowerPoint Presentation</vt:lpstr>
      <vt:lpstr>Roadmap</vt:lpstr>
      <vt:lpstr>Roadmap</vt:lpstr>
      <vt:lpstr>Additional Features &amp; Capabilities</vt:lpstr>
      <vt:lpstr>What Do You Manage Where?</vt:lpstr>
      <vt:lpstr>PowerPoint Presentation</vt:lpstr>
      <vt:lpstr>Getting Started</vt:lpstr>
      <vt:lpstr>Initial Implementation</vt:lpstr>
      <vt:lpstr>Process Integration</vt:lpstr>
      <vt:lpstr>Change Management Processes and Workflows</vt:lpstr>
      <vt:lpstr>Programming in the AEM Mobile application runtime</vt:lpstr>
      <vt:lpstr>Programming in a Managed App</vt:lpstr>
      <vt:lpstr>PowerPoint Presentation</vt:lpstr>
      <vt:lpstr>Updating Content (for apps created within AEM Mobile)</vt:lpstr>
      <vt:lpstr>Updating Content (for “managed” hybrid and native apps)</vt:lpstr>
      <vt:lpstr>Gray Content Area Layout</vt:lpstr>
      <vt:lpstr>Black Content Area Layout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lastModifiedBy>Varun Venkataraman</cp:lastModifiedBy>
  <cp:revision>331</cp:revision>
  <dcterms:created xsi:type="dcterms:W3CDTF">2009-08-20T18:55:32Z</dcterms:created>
  <dcterms:modified xsi:type="dcterms:W3CDTF">2016-03-10T03:32:00Z</dcterms:modified>
</cp:coreProperties>
</file>